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76" r:id="rId4"/>
    <p:sldId id="273" r:id="rId5"/>
    <p:sldId id="260" r:id="rId6"/>
    <p:sldId id="257" r:id="rId7"/>
    <p:sldId id="267" r:id="rId8"/>
    <p:sldId id="262" r:id="rId9"/>
    <p:sldId id="265" r:id="rId10"/>
    <p:sldId id="263" r:id="rId11"/>
    <p:sldId id="270" r:id="rId12"/>
    <p:sldId id="27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ksonpollock.org/" TargetMode="External"/><Relationship Id="rId2" Type="http://schemas.openxmlformats.org/officeDocument/2006/relationships/hyperlink" Target="http://www.artmuseum.cz/umelec.php?art_id=34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men.com/projects/splatt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cksonpollock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4650"/>
            <a:ext cx="659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latin typeface="Trebuchet MS" pitchFamily="34" charset="0"/>
              </a:rPr>
              <a:t>Bezručova</a:t>
            </a:r>
            <a:r>
              <a:rPr lang="cs-CZ" dirty="0"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2052" name="Obdélník 4"/>
          <p:cNvSpPr>
            <a:spLocks noChangeArrowheads="1"/>
          </p:cNvSpPr>
          <p:nvPr/>
        </p:nvSpPr>
        <p:spPr bwMode="auto">
          <a:xfrm>
            <a:off x="746757" y="2639814"/>
            <a:ext cx="7902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latin typeface="Trebuchet MS" pitchFamily="34" charset="0"/>
              </a:rPr>
              <a:t>VÝTVARNÉ TECHNIKY</a:t>
            </a:r>
          </a:p>
          <a:p>
            <a:pPr algn="ctr"/>
            <a:r>
              <a:rPr lang="cs-CZ" sz="3200" dirty="0" smtClean="0">
                <a:latin typeface="Trebuchet MS" pitchFamily="34" charset="0"/>
              </a:rPr>
              <a:t> Akční malba pomocí internetové aplikace</a:t>
            </a:r>
            <a:endParaRPr lang="cs-CZ" sz="3200" dirty="0">
              <a:latin typeface="Trebuchet MS" pitchFamily="34" charset="0"/>
            </a:endParaRPr>
          </a:p>
        </p:txBody>
      </p:sp>
      <p:sp>
        <p:nvSpPr>
          <p:cNvPr id="2053" name="Obdélník 5"/>
          <p:cNvSpPr>
            <a:spLocks noChangeArrowheads="1"/>
          </p:cNvSpPr>
          <p:nvPr/>
        </p:nvSpPr>
        <p:spPr bwMode="auto">
          <a:xfrm>
            <a:off x="2195513" y="3789363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Autor:  </a:t>
            </a:r>
            <a:r>
              <a:rPr lang="cs-CZ" dirty="0" smtClean="0">
                <a:latin typeface="Trebuchet MS" pitchFamily="34" charset="0"/>
              </a:rPr>
              <a:t>Lucie Oharková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>
                <a:latin typeface="Trebuchet MS" pitchFamily="34" charset="0"/>
              </a:rPr>
              <a:t>Název:  </a:t>
            </a:r>
            <a:r>
              <a:rPr lang="cs-CZ" dirty="0" smtClean="0">
                <a:latin typeface="Trebuchet MS" pitchFamily="34" charset="0"/>
              </a:rPr>
              <a:t>VY_32_INOVACE_VV_05_07_Výtvarné techniky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 smtClean="0">
                <a:latin typeface="Trebuchet MS" pitchFamily="34" charset="0"/>
              </a:rPr>
              <a:t>Vzdělávací oblast:   Umění a kultura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54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13296" r="-1200" b="2909"/>
          <a:stretch/>
        </p:blipFill>
        <p:spPr bwMode="auto">
          <a:xfrm>
            <a:off x="85352" y="188640"/>
            <a:ext cx="9058647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/>
          <a:stretch/>
        </p:blipFill>
        <p:spPr bwMode="auto">
          <a:xfrm>
            <a:off x="179512" y="260648"/>
            <a:ext cx="8784976" cy="607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523490">
            <a:off x="2827608" y="518770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rebuchet MS" pitchFamily="34" charset="0"/>
              </a:rPr>
              <a:t>Nebyly použity obrázky z externích zdrojů.</a:t>
            </a:r>
          </a:p>
          <a:p>
            <a:r>
              <a:rPr lang="cs-CZ" sz="1200" dirty="0">
                <a:latin typeface="Trebuchet MS" pitchFamily="34" charset="0"/>
              </a:rPr>
              <a:t>A</a:t>
            </a:r>
            <a:r>
              <a:rPr lang="cs-CZ" sz="1200" dirty="0" smtClean="0">
                <a:latin typeface="Trebuchet MS" pitchFamily="34" charset="0"/>
              </a:rPr>
              <a:t>utory obrazně vizuálních vyjádření jsou žáci ZŠ Sedmikráska o.p.s..</a:t>
            </a:r>
            <a:endParaRPr lang="cs-CZ" sz="1200" dirty="0"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/>
          <a:stretch/>
        </p:blipFill>
        <p:spPr bwMode="auto">
          <a:xfrm rot="551363">
            <a:off x="167440" y="-863111"/>
            <a:ext cx="8283066" cy="575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12926"/>
          <a:stretch/>
        </p:blipFill>
        <p:spPr bwMode="auto">
          <a:xfrm>
            <a:off x="0" y="1"/>
            <a:ext cx="9144000" cy="686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11760" y="479715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rebuchet MS" pitchFamily="34" charset="0"/>
              </a:rPr>
              <a:t>Prezentace nabízející učitelům postup a internetový odkaz k využití </a:t>
            </a:r>
            <a:r>
              <a:rPr lang="cs-CZ" sz="1400" dirty="0" err="1" smtClean="0">
                <a:latin typeface="Trebuchet MS" pitchFamily="34" charset="0"/>
              </a:rPr>
              <a:t>flashové</a:t>
            </a:r>
            <a:r>
              <a:rPr lang="cs-CZ" sz="1400" dirty="0" smtClean="0">
                <a:latin typeface="Trebuchet MS" pitchFamily="34" charset="0"/>
              </a:rPr>
              <a:t> aplikace v hodinách VV. Obsahuje ukázky prací žáků 5.třídy.</a:t>
            </a:r>
            <a:endParaRPr lang="cs-CZ" sz="1400" dirty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anotace: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51520" y="2060849"/>
            <a:ext cx="8640960" cy="26642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200" spc="-100" dirty="0" smtClean="0">
                <a:latin typeface="Trebuchet MS" pitchFamily="34" charset="0"/>
              </a:rPr>
              <a:t>AKČNÍ MALBA POMOCÍ INTERNETOVÉ APLIKACE</a:t>
            </a:r>
          </a:p>
          <a:p>
            <a:pPr lvl="0" algn="ctr">
              <a:spcBef>
                <a:spcPct val="0"/>
              </a:spcBef>
              <a:defRPr/>
            </a:pP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téma:</a:t>
            </a:r>
            <a:r>
              <a:rPr lang="cs-CZ" sz="1400" dirty="0" smtClean="0">
                <a:latin typeface="Trebuchet MS" pitchFamily="34" charset="0"/>
              </a:rPr>
              <a:t>   </a:t>
            </a:r>
            <a:r>
              <a:rPr kumimoji="0" lang="cs-CZ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rebuchet MS" pitchFamily="34" charset="0"/>
                <a:ea typeface="+mj-ea"/>
                <a:cs typeface="+mj-cs"/>
              </a:rPr>
              <a:t>Maluj jako </a:t>
            </a:r>
            <a:r>
              <a:rPr kumimoji="0" lang="cs-CZ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rebuchet MS" pitchFamily="34" charset="0"/>
                <a:ea typeface="+mj-ea"/>
                <a:cs typeface="+mj-cs"/>
              </a:rPr>
              <a:t>Pollock</a:t>
            </a:r>
            <a:r>
              <a:rPr kumimoji="0" lang="cs-CZ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rebuchet MS" pitchFamily="34" charset="0"/>
                <a:ea typeface="+mj-ea"/>
                <a:cs typeface="+mj-cs"/>
              </a:rPr>
              <a:t>!</a:t>
            </a:r>
            <a:endParaRPr kumimoji="0" lang="cs-CZ" sz="320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1907704" y="3476600"/>
            <a:ext cx="5360640" cy="528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vzdělávací obor:   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Výtvarná výchova, I. st. ZŠ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 rot="342654">
            <a:off x="3045645" y="718475"/>
            <a:ext cx="5147246" cy="57606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Trebuchet MS" pitchFamily="34" charset="0"/>
              </a:rPr>
              <a:t>O autorovi a technice</a:t>
            </a:r>
          </a:p>
          <a:p>
            <a:pPr>
              <a:buNone/>
            </a:pPr>
            <a:endParaRPr lang="cs-CZ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</a:t>
            </a:r>
            <a:r>
              <a:rPr lang="cs-CZ" sz="1400" dirty="0" err="1" smtClean="0">
                <a:latin typeface="Trebuchet MS" pitchFamily="34" charset="0"/>
              </a:rPr>
              <a:t>Jakson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Pollock</a:t>
            </a:r>
            <a:r>
              <a:rPr lang="cs-CZ" sz="1400" dirty="0" smtClean="0">
                <a:latin typeface="Trebuchet MS" pitchFamily="34" charset="0"/>
              </a:rPr>
              <a:t> 1912-1956, USA</a:t>
            </a:r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Americký malíř inspirovaný primitivním uměním při své tvorbě nepoužíval paletu a štětce. Barvy lil přímo na plátno. V jeho obrazech není zachycená perspektiva ani konkrétní tvary, maloval zcela abstraktně.</a:t>
            </a:r>
          </a:p>
          <a:p>
            <a:pPr>
              <a:buNone/>
            </a:pPr>
            <a:r>
              <a:rPr lang="cs-CZ" sz="1200" dirty="0" smtClean="0">
                <a:latin typeface="Trebuchet MS" pitchFamily="34" charset="0"/>
              </a:rPr>
              <a:t>Více informací na tomto zdroji: </a:t>
            </a: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artmuseum.cz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umelec.php</a:t>
            </a:r>
            <a:r>
              <a:rPr lang="cs-CZ" sz="1400" dirty="0" smtClean="0">
                <a:hlinkClick r:id="rId2"/>
              </a:rPr>
              <a:t>?</a:t>
            </a:r>
            <a:r>
              <a:rPr lang="cs-CZ" sz="1400" dirty="0" err="1" smtClean="0">
                <a:hlinkClick r:id="rId2"/>
              </a:rPr>
              <a:t>art</a:t>
            </a:r>
            <a:r>
              <a:rPr lang="cs-CZ" sz="1400" dirty="0" smtClean="0">
                <a:hlinkClick r:id="rId2"/>
              </a:rPr>
              <a:t>_id=349</a:t>
            </a:r>
            <a:endParaRPr lang="cs-CZ" sz="1400" dirty="0" smtClean="0"/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200" dirty="0" smtClean="0">
                <a:latin typeface="Trebuchet MS" pitchFamily="34" charset="0"/>
              </a:rPr>
              <a:t>Internetová online aplikace pro vaši tvorbu:</a:t>
            </a:r>
          </a:p>
          <a:p>
            <a:pPr marL="342900" lvl="1" indent="-342900">
              <a:buClr>
                <a:schemeClr val="tx1"/>
              </a:buClr>
              <a:buSzTx/>
              <a:buNone/>
            </a:pPr>
            <a:r>
              <a:rPr lang="cs-CZ" sz="1200" dirty="0" smtClean="0">
                <a:latin typeface="Trebuchet MS" pitchFamily="34" charset="0"/>
              </a:rPr>
              <a:t>	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jacksonpollock.org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 smtClean="0"/>
          </a:p>
          <a:p>
            <a:pPr>
              <a:buNone/>
            </a:pPr>
            <a:r>
              <a:rPr lang="cs-CZ" sz="1200" dirty="0" smtClean="0">
                <a:latin typeface="Trebuchet MS" pitchFamily="34" charset="0"/>
              </a:rPr>
              <a:t>Autorský zdroj: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</a:t>
            </a:r>
            <a:r>
              <a:rPr lang="cs-CZ" sz="1400" dirty="0" err="1" smtClean="0">
                <a:latin typeface="Trebuchet MS" pitchFamily="34" charset="0"/>
              </a:rPr>
              <a:t>Jacson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Pollock</a:t>
            </a:r>
            <a:r>
              <a:rPr lang="cs-CZ" sz="1400" dirty="0" smtClean="0">
                <a:latin typeface="Trebuchet MS" pitchFamily="34" charset="0"/>
              </a:rPr>
              <a:t> by </a:t>
            </a:r>
            <a:r>
              <a:rPr lang="cs-CZ" sz="1400" dirty="0" err="1" smtClean="0">
                <a:latin typeface="Trebuchet MS" pitchFamily="34" charset="0"/>
              </a:rPr>
              <a:t>Miltos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Manetas</a:t>
            </a:r>
            <a:r>
              <a:rPr lang="cs-CZ" sz="1400" dirty="0" smtClean="0">
                <a:latin typeface="Trebuchet MS" pitchFamily="34" charset="0"/>
              </a:rPr>
              <a:t>,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</a:t>
            </a:r>
            <a:r>
              <a:rPr lang="cs-CZ" sz="1400" dirty="0" err="1" smtClean="0">
                <a:latin typeface="Trebuchet MS" pitchFamily="34" charset="0"/>
              </a:rPr>
              <a:t>Original</a:t>
            </a:r>
            <a:r>
              <a:rPr lang="cs-CZ" sz="1400" dirty="0" smtClean="0">
                <a:latin typeface="Trebuchet MS" pitchFamily="34" charset="0"/>
              </a:rPr>
              <a:t> design by Michal </a:t>
            </a:r>
            <a:r>
              <a:rPr lang="cs-CZ" sz="1400" dirty="0" err="1" smtClean="0">
                <a:latin typeface="Trebuchet MS" pitchFamily="34" charset="0"/>
              </a:rPr>
              <a:t>Migurski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Stamen</a:t>
            </a:r>
            <a:r>
              <a:rPr lang="cs-CZ" sz="1400" dirty="0" smtClean="0">
                <a:latin typeface="Trebuchet MS" pitchFamily="34" charset="0"/>
              </a:rPr>
              <a:t>, 2003</a:t>
            </a:r>
          </a:p>
          <a:p>
            <a:pPr>
              <a:buNone/>
            </a:pPr>
            <a:r>
              <a:rPr lang="cs-CZ" sz="1400" dirty="0" smtClean="0">
                <a:hlinkClick r:id="rId4"/>
              </a:rPr>
              <a:t>	http://stamen.com/projects/splatter</a:t>
            </a:r>
            <a:endParaRPr lang="cs-CZ" sz="1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>
          <a:xfrm rot="342654">
            <a:off x="3183357" y="2323101"/>
            <a:ext cx="5147246" cy="57606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kumimoji="1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 Postup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kumimoji="1" lang="cs-CZ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kumimoji="1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Jděte na: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jacksonpollock.org</a:t>
            </a:r>
            <a:r>
              <a:rPr lang="cs-CZ" sz="1400" dirty="0" smtClean="0">
                <a:hlinkClick r:id="rId2"/>
              </a:rPr>
              <a:t>/</a:t>
            </a:r>
            <a:endParaRPr lang="cs-CZ" sz="1400" dirty="0" smtClean="0"/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lang="cs-CZ" sz="1400" dirty="0" smtClean="0"/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cs-CZ" sz="1400" dirty="0" smtClean="0"/>
              <a:t>Pohyby myší stříkají barvu, (žáci také mohou malovat prstem na interaktivní tabuli), kliknutím  mění barvu.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cs-CZ" sz="1400" dirty="0" smtClean="0"/>
              <a:t>Pro nový obrázek stisknou mezerník.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endParaRPr kumimoji="1" lang="cs-CZ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/>
          <a:stretch/>
        </p:blipFill>
        <p:spPr bwMode="auto">
          <a:xfrm>
            <a:off x="158840" y="188640"/>
            <a:ext cx="887765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/>
          <a:stretch/>
        </p:blipFill>
        <p:spPr bwMode="auto">
          <a:xfrm>
            <a:off x="107504" y="188640"/>
            <a:ext cx="8856984" cy="616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/>
          <a:stretch/>
        </p:blipFill>
        <p:spPr bwMode="auto">
          <a:xfrm>
            <a:off x="179512" y="260648"/>
            <a:ext cx="8784976" cy="609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/>
          <a:stretch/>
        </p:blipFill>
        <p:spPr bwMode="auto">
          <a:xfrm>
            <a:off x="133328" y="260648"/>
            <a:ext cx="8867950" cy="615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/>
          <a:stretch/>
        </p:blipFill>
        <p:spPr bwMode="auto">
          <a:xfrm>
            <a:off x="251519" y="260648"/>
            <a:ext cx="871090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TC010219417[[fn=Motiv japonského obrazu]]</Template>
  <TotalTime>202</TotalTime>
  <Words>139</Words>
  <Application>Microsoft Office PowerPoint</Application>
  <PresentationFormat>Předvádění na obrazovce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YamatoPainting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Sedmikráska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Sumec</dc:creator>
  <cp:lastModifiedBy>Jaroslav Polášek</cp:lastModifiedBy>
  <cp:revision>34</cp:revision>
  <dcterms:created xsi:type="dcterms:W3CDTF">2012-01-25T11:47:00Z</dcterms:created>
  <dcterms:modified xsi:type="dcterms:W3CDTF">2013-07-23T09:06:04Z</dcterms:modified>
</cp:coreProperties>
</file>