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60" r:id="rId5"/>
    <p:sldId id="266" r:id="rId6"/>
    <p:sldId id="264" r:id="rId7"/>
    <p:sldId id="269" r:id="rId8"/>
    <p:sldId id="271" r:id="rId9"/>
    <p:sldId id="267" r:id="rId10"/>
    <p:sldId id="270" r:id="rId11"/>
    <p:sldId id="268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B235E-AF5E-4FD4-99AA-A265C28288A6}" type="datetimeFigureOut">
              <a:rPr lang="cs-CZ" smtClean="0"/>
              <a:pPr/>
              <a:t>23.7.2013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98FAA-6F21-49FB-AE3F-A5B0F30782E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Enkaustika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374650"/>
            <a:ext cx="65913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Obdélník 3"/>
          <p:cNvSpPr>
            <a:spLocks noChangeArrowheads="1"/>
          </p:cNvSpPr>
          <p:nvPr/>
        </p:nvSpPr>
        <p:spPr bwMode="auto">
          <a:xfrm>
            <a:off x="1889125" y="1641475"/>
            <a:ext cx="5473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>
                <a:latin typeface="Trebuchet MS" pitchFamily="34" charset="0"/>
              </a:rPr>
              <a:t>Základní škola Sedmikráska, o.p.s.</a:t>
            </a:r>
          </a:p>
          <a:p>
            <a:pPr algn="ctr"/>
            <a:r>
              <a:rPr lang="cs-CZ" dirty="0" err="1">
                <a:latin typeface="Trebuchet MS" pitchFamily="34" charset="0"/>
              </a:rPr>
              <a:t>Bezručova</a:t>
            </a:r>
            <a:r>
              <a:rPr lang="cs-CZ" dirty="0">
                <a:latin typeface="Trebuchet MS" pitchFamily="34" charset="0"/>
              </a:rPr>
              <a:t> 293, 756 61 Rožnov pod Radhoštěm</a:t>
            </a:r>
          </a:p>
        </p:txBody>
      </p:sp>
      <p:sp>
        <p:nvSpPr>
          <p:cNvPr id="2052" name="Obdélník 4"/>
          <p:cNvSpPr>
            <a:spLocks noChangeArrowheads="1"/>
          </p:cNvSpPr>
          <p:nvPr/>
        </p:nvSpPr>
        <p:spPr bwMode="auto">
          <a:xfrm>
            <a:off x="2702128" y="2639814"/>
            <a:ext cx="399218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dirty="0" smtClean="0">
                <a:latin typeface="Trebuchet MS" pitchFamily="34" charset="0"/>
              </a:rPr>
              <a:t>VÝTVARNÉ TECHNIKY</a:t>
            </a:r>
          </a:p>
          <a:p>
            <a:pPr algn="ctr"/>
            <a:r>
              <a:rPr lang="cs-CZ" sz="3200" dirty="0" smtClean="0">
                <a:latin typeface="Trebuchet MS" pitchFamily="34" charset="0"/>
              </a:rPr>
              <a:t> Enkaustika</a:t>
            </a:r>
            <a:endParaRPr lang="cs-CZ" sz="3200" dirty="0">
              <a:latin typeface="Trebuchet MS" pitchFamily="34" charset="0"/>
            </a:endParaRPr>
          </a:p>
        </p:txBody>
      </p:sp>
      <p:sp>
        <p:nvSpPr>
          <p:cNvPr id="2053" name="Obdélník 5"/>
          <p:cNvSpPr>
            <a:spLocks noChangeArrowheads="1"/>
          </p:cNvSpPr>
          <p:nvPr/>
        </p:nvSpPr>
        <p:spPr bwMode="auto">
          <a:xfrm>
            <a:off x="2195513" y="3789363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dirty="0">
                <a:latin typeface="Trebuchet MS" pitchFamily="34" charset="0"/>
              </a:rPr>
              <a:t>Autor:  </a:t>
            </a:r>
            <a:r>
              <a:rPr lang="cs-CZ" dirty="0" smtClean="0">
                <a:latin typeface="Trebuchet MS" pitchFamily="34" charset="0"/>
              </a:rPr>
              <a:t>Lucie Oharková</a:t>
            </a:r>
            <a:endParaRPr lang="cs-CZ" dirty="0">
              <a:latin typeface="Trebuchet MS" pitchFamily="34" charset="0"/>
            </a:endParaRPr>
          </a:p>
          <a:p>
            <a:pPr algn="ctr"/>
            <a:r>
              <a:rPr lang="cs-CZ" dirty="0">
                <a:latin typeface="Trebuchet MS" pitchFamily="34" charset="0"/>
              </a:rPr>
              <a:t>Název:  </a:t>
            </a:r>
            <a:r>
              <a:rPr lang="cs-CZ" dirty="0" smtClean="0">
                <a:latin typeface="Trebuchet MS" pitchFamily="34" charset="0"/>
              </a:rPr>
              <a:t>VY_32_INOVACE_VV_05_06_Výtvarné techniky</a:t>
            </a:r>
            <a:endParaRPr lang="cs-CZ" dirty="0">
              <a:latin typeface="Trebuchet MS" pitchFamily="34" charset="0"/>
            </a:endParaRPr>
          </a:p>
          <a:p>
            <a:pPr algn="ctr"/>
            <a:r>
              <a:rPr lang="cs-CZ" dirty="0" smtClean="0">
                <a:latin typeface="Trebuchet MS" pitchFamily="34" charset="0"/>
              </a:rPr>
              <a:t>Vzdělávací oblast:   Umění a kultura</a:t>
            </a:r>
            <a:endParaRPr lang="cs-CZ" dirty="0">
              <a:latin typeface="Trebuchet MS" pitchFamily="34" charset="0"/>
            </a:endParaRPr>
          </a:p>
        </p:txBody>
      </p:sp>
      <p:sp>
        <p:nvSpPr>
          <p:cNvPr id="2054" name="Obdélník 6"/>
          <p:cNvSpPr>
            <a:spLocks noChangeArrowheads="1"/>
          </p:cNvSpPr>
          <p:nvPr/>
        </p:nvSpPr>
        <p:spPr bwMode="auto">
          <a:xfrm>
            <a:off x="2339975" y="5516563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>
                <a:latin typeface="Trebuchet MS" pitchFamily="34" charset="0"/>
              </a:rPr>
              <a:t>Projekt Sedmikráska</a:t>
            </a:r>
          </a:p>
          <a:p>
            <a:pPr algn="ctr"/>
            <a:r>
              <a:rPr lang="cs-CZ">
                <a:latin typeface="Trebuchet MS" pitchFamily="34" charset="0"/>
              </a:rPr>
              <a:t>CZ.1.07/1.4.00/21.3812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_0167.JPG"/>
          <p:cNvPicPr>
            <a:picLocks noChangeAspect="1"/>
          </p:cNvPicPr>
          <p:nvPr/>
        </p:nvPicPr>
        <p:blipFill>
          <a:blip r:embed="rId2" cstate="print"/>
          <a:srcRect l="29525" t="1866" r="24800" b="6906"/>
          <a:stretch>
            <a:fillRect/>
          </a:stretch>
        </p:blipFill>
        <p:spPr>
          <a:xfrm rot="5400000" flipV="1">
            <a:off x="1129307" y="-1156695"/>
            <a:ext cx="6885386" cy="91440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SC_0167.JPG"/>
          <p:cNvPicPr>
            <a:picLocks noChangeAspect="1"/>
          </p:cNvPicPr>
          <p:nvPr/>
        </p:nvPicPr>
        <p:blipFill>
          <a:blip r:embed="rId2" cstate="print"/>
          <a:srcRect l="12500" t="3458" r="12500" b="2798"/>
          <a:stretch>
            <a:fillRect/>
          </a:stretch>
        </p:blipFill>
        <p:spPr>
          <a:xfrm rot="5400000">
            <a:off x="-447804" y="411295"/>
            <a:ext cx="4869160" cy="4046575"/>
          </a:xfrm>
          <a:prstGeom prst="rect">
            <a:avLst/>
          </a:prstGeom>
        </p:spPr>
      </p:pic>
      <p:sp>
        <p:nvSpPr>
          <p:cNvPr id="5" name="TextovéPole 3"/>
          <p:cNvSpPr txBox="1"/>
          <p:nvPr/>
        </p:nvSpPr>
        <p:spPr>
          <a:xfrm>
            <a:off x="-900608" y="5085184"/>
            <a:ext cx="4932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200" dirty="0" smtClean="0">
                <a:latin typeface="Trebuchet MS" pitchFamily="34" charset="0"/>
              </a:rPr>
              <a:t>Nebyly použity obrázky z externích zdrojů.</a:t>
            </a:r>
          </a:p>
          <a:p>
            <a:pPr algn="r"/>
            <a:r>
              <a:rPr lang="cs-CZ" sz="1200" spc="-100" dirty="0" smtClean="0">
                <a:latin typeface="Trebuchet MS" pitchFamily="34" charset="0"/>
              </a:rPr>
              <a:t>Autory obrazně vizuálních vyjádření jsou žáci ZŠ Sedmikráska o.p.s..</a:t>
            </a:r>
            <a:endParaRPr lang="cs-CZ" sz="1200" spc="-100" dirty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DSC_017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517" r="6557"/>
          <a:stretch>
            <a:fillRect/>
          </a:stretch>
        </p:blipFill>
        <p:spPr>
          <a:xfrm>
            <a:off x="-36512" y="-27384"/>
            <a:ext cx="9180512" cy="69422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827634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rebuchet MS" pitchFamily="34" charset="0"/>
              </a:rPr>
              <a:t>ENKAUSTIKA</a:t>
            </a:r>
            <a:r>
              <a:rPr lang="cs-CZ" sz="3200" dirty="0" smtClean="0">
                <a:latin typeface="Trebuchet MS" pitchFamily="34" charset="0"/>
              </a:rPr>
              <a:t/>
            </a:r>
            <a:br>
              <a:rPr lang="cs-CZ" sz="3200" dirty="0" smtClean="0">
                <a:latin typeface="Trebuchet MS" pitchFamily="34" charset="0"/>
              </a:rPr>
            </a:br>
            <a:r>
              <a:rPr lang="cs-CZ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téma:</a:t>
            </a:r>
            <a:r>
              <a:rPr lang="cs-CZ" sz="3200" dirty="0" smtClean="0">
                <a:latin typeface="Trebuchet MS" pitchFamily="34" charset="0"/>
              </a:rPr>
              <a:t> </a:t>
            </a:r>
            <a:r>
              <a:rPr lang="cs-CZ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Drahokamy v písku</a:t>
            </a:r>
            <a:endParaRPr lang="cs-CZ" sz="3200" i="1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907704" y="3332584"/>
            <a:ext cx="5360640" cy="528464"/>
          </a:xfrm>
        </p:spPr>
        <p:txBody>
          <a:bodyPr/>
          <a:lstStyle/>
          <a:p>
            <a:r>
              <a:rPr lang="cs-CZ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vzdělávací obor:    </a:t>
            </a:r>
            <a:r>
              <a:rPr lang="cs-CZ" sz="1800" dirty="0" smtClean="0">
                <a:solidFill>
                  <a:schemeClr val="tx1"/>
                </a:solidFill>
                <a:latin typeface="Trebuchet MS" pitchFamily="34" charset="0"/>
              </a:rPr>
              <a:t>Výtvarná výchova, I. st. ZŠ</a:t>
            </a:r>
            <a:endParaRPr lang="cs-CZ" dirty="0">
              <a:solidFill>
                <a:schemeClr val="tx1"/>
              </a:solidFill>
              <a:latin typeface="Trebuchet MS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411760" y="4797152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Trebuchet MS" pitchFamily="34" charset="0"/>
              </a:rPr>
              <a:t>Prezentace nabízející učitelům VV metodický i technologický postup. Obsahuje ukázky detailů i celek prací </a:t>
            </a:r>
            <a:r>
              <a:rPr lang="cs-CZ" sz="1400" smtClean="0">
                <a:latin typeface="Trebuchet MS" pitchFamily="34" charset="0"/>
              </a:rPr>
              <a:t>žáků 5.třídy</a:t>
            </a:r>
            <a:r>
              <a:rPr lang="cs-CZ" sz="1400" dirty="0" smtClean="0">
                <a:latin typeface="Trebuchet MS" pitchFamily="34" charset="0"/>
              </a:rPr>
              <a:t>.</a:t>
            </a:r>
            <a:endParaRPr lang="cs-CZ" sz="1400" dirty="0">
              <a:latin typeface="Trebuchet MS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547664" y="479715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</a:rPr>
              <a:t>anotace: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IMG_9307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3145" r="59179"/>
          <a:stretch>
            <a:fillRect/>
          </a:stretch>
        </p:blipFill>
        <p:spPr>
          <a:xfrm>
            <a:off x="-36512" y="0"/>
            <a:ext cx="36004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779912" y="600223"/>
            <a:ext cx="5147246" cy="5853113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Trebuchet MS" pitchFamily="34" charset="0"/>
              </a:rPr>
              <a:t>Technika, materiál a pomůcky</a:t>
            </a:r>
          </a:p>
          <a:p>
            <a:pPr>
              <a:buNone/>
            </a:pPr>
            <a:endParaRPr lang="cs-CZ" dirty="0" smtClean="0">
              <a:latin typeface="Trebuchet MS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</a:t>
            </a:r>
            <a:r>
              <a:rPr lang="cs-CZ" sz="1400" b="1" dirty="0" smtClean="0">
                <a:latin typeface="Trebuchet MS" pitchFamily="34" charset="0"/>
              </a:rPr>
              <a:t>Enkaustika</a:t>
            </a:r>
            <a:r>
              <a:rPr lang="cs-CZ" sz="1400" dirty="0" smtClean="0">
                <a:latin typeface="Trebuchet MS" pitchFamily="34" charset="0"/>
              </a:rPr>
              <a:t> (z řečtiny) je malířská technika starověkého antického původu, při níž se užívalo barviv třených se zvlášť připraveným voskem. Po dokončení se tato vosková malba horkem spojovala a vpalovala k podkladu, byla napojena voskem, </a:t>
            </a:r>
            <a:r>
              <a:rPr lang="cs-CZ" sz="1400" dirty="0" err="1" smtClean="0">
                <a:latin typeface="Trebuchet MS" pitchFamily="34" charset="0"/>
              </a:rPr>
              <a:t>enkaustována</a:t>
            </a:r>
            <a:r>
              <a:rPr lang="cs-CZ" sz="1400" dirty="0" smtClean="0">
                <a:latin typeface="Trebuchet MS" pitchFamily="34" charset="0"/>
              </a:rPr>
              <a:t>.</a:t>
            </a: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zdroj: </a:t>
            </a:r>
            <a:r>
              <a:rPr lang="cs-CZ" sz="1400" dirty="0" smtClean="0">
                <a:hlinkClick r:id="rId3"/>
              </a:rPr>
              <a:t>http://cs.wikipedia.org/wiki/Enkaustika</a:t>
            </a:r>
            <a:endParaRPr lang="cs-CZ" sz="1400" dirty="0" smtClean="0"/>
          </a:p>
          <a:p>
            <a:pPr>
              <a:buNone/>
            </a:pPr>
            <a:endParaRPr lang="cs-CZ" sz="1400" dirty="0" smtClean="0">
              <a:latin typeface="Trebuchet MS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Pro využití této náročné malířské techniky ve škole budeme potřebovat dobrou organizaci skupin žáků.</a:t>
            </a: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Materiál:  Latex, olejové barvy, včelí vosk. Z pomůcek: vařič, horkovzdušnou pistoli, plechovky k roztavení vosku, špachtle různých šířek…</a:t>
            </a:r>
          </a:p>
          <a:p>
            <a:pPr>
              <a:buNone/>
            </a:pPr>
            <a:endParaRPr lang="cs-CZ" sz="1400" dirty="0" smtClean="0">
              <a:latin typeface="Trebuchet MS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Na pískové pozadí: písek, </a:t>
            </a:r>
            <a:r>
              <a:rPr lang="cs-CZ" sz="1400" dirty="0" err="1" smtClean="0">
                <a:latin typeface="Trebuchet MS" pitchFamily="34" charset="0"/>
              </a:rPr>
              <a:t>Duvilax</a:t>
            </a:r>
            <a:r>
              <a:rPr lang="cs-CZ" sz="1400" dirty="0" smtClean="0">
                <a:latin typeface="Trebuchet MS" pitchFamily="34" charset="0"/>
              </a:rPr>
              <a:t>.</a:t>
            </a:r>
          </a:p>
          <a:p>
            <a:pPr>
              <a:buNone/>
            </a:pPr>
            <a:endParaRPr lang="cs-CZ" sz="1400" dirty="0" smtClean="0">
              <a:latin typeface="Trebuchet MS" pitchFamily="34" charset="0"/>
            </a:endParaRPr>
          </a:p>
          <a:p>
            <a:pPr>
              <a:buNone/>
            </a:pPr>
            <a:r>
              <a:rPr lang="cs-CZ" sz="1400" dirty="0" smtClean="0">
                <a:latin typeface="Trebuchet MS" pitchFamily="34" charset="0"/>
              </a:rPr>
              <a:t>	Polodrahokamy pro úvodní motivační hru, knihy.</a:t>
            </a:r>
            <a:endParaRPr lang="cs-CZ" sz="1400" dirty="0">
              <a:latin typeface="Trebuchet MS" pitchFamily="34" charset="0"/>
            </a:endParaRPr>
          </a:p>
        </p:txBody>
      </p:sp>
      <p:cxnSp>
        <p:nvCxnSpPr>
          <p:cNvPr id="8" name="Přímá spojovací čára 7"/>
          <p:cNvCxnSpPr/>
          <p:nvPr/>
        </p:nvCxnSpPr>
        <p:spPr>
          <a:xfrm>
            <a:off x="4211960" y="3861048"/>
            <a:ext cx="4464496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IMG_9309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l="18500" t="10262" r="53938" b="8657"/>
          <a:stretch>
            <a:fillRect/>
          </a:stretch>
        </p:blipFill>
        <p:spPr>
          <a:xfrm>
            <a:off x="0" y="9738"/>
            <a:ext cx="3563888" cy="68482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latin typeface="Trebuchet MS" pitchFamily="34" charset="0"/>
              </a:rPr>
              <a:t>Téma, motivace</a:t>
            </a:r>
            <a:endParaRPr lang="cs-CZ" sz="2800" dirty="0">
              <a:latin typeface="Trebuchet MS" pitchFamily="34" charset="0"/>
            </a:endParaRPr>
          </a:p>
        </p:txBody>
      </p:sp>
      <p:sp>
        <p:nvSpPr>
          <p:cNvPr id="14" name="Zástupný symbol pro text 5"/>
          <p:cNvSpPr txBox="1">
            <a:spLocks/>
          </p:cNvSpPr>
          <p:nvPr/>
        </p:nvSpPr>
        <p:spPr>
          <a:xfrm>
            <a:off x="3995936" y="1196752"/>
            <a:ext cx="4248472" cy="49790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Vmíchejte polodrahokamy do nádoby s pískem, nechejte žáky, aby je náhodně vylovili. Pracujte s klíčem k určování nerostů.</a:t>
            </a:r>
          </a:p>
          <a:p>
            <a:pPr>
              <a:spcBef>
                <a:spcPct val="20000"/>
              </a:spcBef>
              <a:defRPr/>
            </a:pPr>
            <a:r>
              <a:rPr lang="cs-CZ" sz="1400" b="1" dirty="0" smtClean="0">
                <a:latin typeface="Trebuchet MS" pitchFamily="34" charset="0"/>
              </a:rPr>
              <a:t>Prohlédněte si v knize zpracování šperkařského kamene – různé druhy broušení.</a:t>
            </a:r>
          </a:p>
          <a:p>
            <a:pPr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Všímejte si barevnosti, struktury, lesku jak u opracovaných kamenů, tak u nálezů kamenů v surovém stavu. </a:t>
            </a:r>
          </a:p>
          <a:p>
            <a:pPr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  <a:p>
            <a:pPr>
              <a:spcBef>
                <a:spcPct val="20000"/>
              </a:spcBef>
              <a:defRPr/>
            </a:pPr>
            <a:endParaRPr kumimoji="0" lang="cs-CZ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4"/>
          <p:cNvSpPr txBox="1">
            <a:spLocks/>
          </p:cNvSpPr>
          <p:nvPr/>
        </p:nvSpPr>
        <p:spPr>
          <a:xfrm>
            <a:off x="378073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800" noProof="0" dirty="0" smtClean="0">
                <a:latin typeface="Trebuchet MS" pitchFamily="34" charset="0"/>
              </a:rPr>
              <a:t>Technologický a metodický p</a:t>
            </a: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ostup v   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Zástupný symbol pro text 5"/>
          <p:cNvSpPr txBox="1">
            <a:spLocks/>
          </p:cNvSpPr>
          <p:nvPr/>
        </p:nvSpPr>
        <p:spPr>
          <a:xfrm>
            <a:off x="4057600" y="1679722"/>
            <a:ext cx="4752527" cy="5061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1400" dirty="0" smtClean="0">
                <a:latin typeface="Trebuchet MS" pitchFamily="34" charset="0"/>
              </a:rPr>
              <a:t>Žáci si měkkou tužkou nakreslí přípravné skici na </a:t>
            </a:r>
            <a:r>
              <a:rPr lang="cs-CZ" sz="1400" dirty="0" err="1" smtClean="0">
                <a:latin typeface="Trebuchet MS" pitchFamily="34" charset="0"/>
              </a:rPr>
              <a:t>náčtkový</a:t>
            </a:r>
            <a:r>
              <a:rPr lang="cs-CZ" sz="1400" dirty="0" smtClean="0">
                <a:latin typeface="Trebuchet MS" pitchFamily="34" charset="0"/>
              </a:rPr>
              <a:t> papír. Vychází z haptického i vizuálního zážitku při hře s kameny. Lze se inspirovat i obrázky z knih ze světa drahých kamenů. Žáky vedeme k zajímavému řešení kompozice, motivujeme je k zvětšení proporcí drahokamů. Formát papíru by měl odpovídat formátu sololitu nebo lepenky, na kterou budou enkaustiku realizovat.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kumimoji="0" lang="cs-CZ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</a:rPr>
              <a:t>Savost podkladu upraví nátěrem Latexu.</a:t>
            </a:r>
            <a:r>
              <a:rPr kumimoji="0" lang="cs-CZ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</a:rPr>
              <a:t> Po zaschnutí nátěru</a:t>
            </a:r>
            <a:r>
              <a:rPr lang="cs-CZ" sz="1400" dirty="0" smtClean="0">
                <a:latin typeface="Trebuchet MS" pitchFamily="34" charset="0"/>
              </a:rPr>
              <a:t> přenesou skicu s </a:t>
            </a:r>
            <a:r>
              <a:rPr kumimoji="0" lang="cs-CZ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ebuchet MS" pitchFamily="34" charset="0"/>
              </a:rPr>
              <a:t>použitím kopírovacího papíru.</a:t>
            </a:r>
          </a:p>
          <a:p>
            <a:pPr lvl="0"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Práce u vařiče s voskem je určená pro střídající se skupiny žáků, dbáme na jejich bezpečnost.</a:t>
            </a:r>
          </a:p>
          <a:p>
            <a:pPr lvl="0"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Tavení včelího vosku probíhá již při nižších teplotách!</a:t>
            </a: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</p:txBody>
      </p:sp>
      <p:pic>
        <p:nvPicPr>
          <p:cNvPr id="4" name="Obrázek 3" descr="IMG_9301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16695" r="56320" b="22648"/>
          <a:stretch>
            <a:fillRect/>
          </a:stretch>
        </p:blipFill>
        <p:spPr>
          <a:xfrm>
            <a:off x="-36512" y="-1"/>
            <a:ext cx="3600400" cy="6880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Krychle 6"/>
          <p:cNvSpPr/>
          <p:nvPr/>
        </p:nvSpPr>
        <p:spPr>
          <a:xfrm rot="5400000">
            <a:off x="5724128" y="908720"/>
            <a:ext cx="216024" cy="216024"/>
          </a:xfrm>
          <a:prstGeom prst="cub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šipka 8"/>
          <p:cNvCxnSpPr/>
          <p:nvPr/>
        </p:nvCxnSpPr>
        <p:spPr>
          <a:xfrm flipH="1">
            <a:off x="3635896" y="5877272"/>
            <a:ext cx="432048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MG_9308.JPG"/>
          <p:cNvPicPr>
            <a:picLocks noChangeAspect="1"/>
          </p:cNvPicPr>
          <p:nvPr/>
        </p:nvPicPr>
        <p:blipFill>
          <a:blip r:embed="rId2" cstate="print"/>
          <a:srcRect l="18238" r="46763"/>
          <a:stretch>
            <a:fillRect/>
          </a:stretch>
        </p:blipFill>
        <p:spPr>
          <a:xfrm>
            <a:off x="-36512" y="-1"/>
            <a:ext cx="3600400" cy="685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ástupný symbol pro text 5"/>
          <p:cNvSpPr txBox="1">
            <a:spLocks/>
          </p:cNvSpPr>
          <p:nvPr/>
        </p:nvSpPr>
        <p:spPr>
          <a:xfrm>
            <a:off x="4057600" y="1679722"/>
            <a:ext cx="4752527" cy="5061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T</a:t>
            </a:r>
            <a:r>
              <a:rPr lang="cs-CZ" sz="1400" noProof="0" dirty="0" err="1" smtClean="0">
                <a:latin typeface="Trebuchet MS" pitchFamily="34" charset="0"/>
              </a:rPr>
              <a:t>ření</a:t>
            </a:r>
            <a:r>
              <a:rPr lang="cs-CZ" sz="1400" noProof="0" dirty="0" smtClean="0">
                <a:latin typeface="Trebuchet MS" pitchFamily="34" charset="0"/>
              </a:rPr>
              <a:t> olejových barev </a:t>
            </a:r>
            <a:r>
              <a:rPr lang="cs-CZ" sz="1400" noProof="0" smtClean="0">
                <a:latin typeface="Trebuchet MS" pitchFamily="34" charset="0"/>
              </a:rPr>
              <a:t>s rozehřátým včelím </a:t>
            </a:r>
            <a:r>
              <a:rPr lang="cs-CZ" sz="1400" noProof="0" dirty="0" smtClean="0">
                <a:latin typeface="Trebuchet MS" pitchFamily="34" charset="0"/>
              </a:rPr>
              <a:t>voskem žáci provádí pomocí špachtlí přímo na podkladu obrazu. Používají gumové rukavice. </a:t>
            </a:r>
            <a:r>
              <a:rPr lang="cs-CZ" sz="1400" dirty="0" smtClean="0">
                <a:latin typeface="Trebuchet MS" pitchFamily="34" charset="0"/>
              </a:rPr>
              <a:t>Pokud přece jen přijdou do styku s olejovou barvou odstraní ji z rukou tekutým mýdlem vytlačeným přímo ze zásobníku. Voda se k mýdlu nepřidává – olejové barvy nejsou v emulzi mýdla a vody rozpustné! Teprve na konec očisty si žáci pod proudem vody spláchnou hustou znečištěnou mýdlovou pěnu, která do sebe rozptýlila zbytky barvy.</a:t>
            </a: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SC_0170.JPG"/>
          <p:cNvPicPr>
            <a:picLocks noChangeAspect="1"/>
          </p:cNvPicPr>
          <p:nvPr/>
        </p:nvPicPr>
        <p:blipFill>
          <a:blip r:embed="rId2" cstate="print"/>
          <a:srcRect b="22788"/>
          <a:stretch>
            <a:fillRect/>
          </a:stretch>
        </p:blipFill>
        <p:spPr>
          <a:xfrm rot="5400000">
            <a:off x="-1665355" y="1665357"/>
            <a:ext cx="6894598" cy="3563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ástupný symbol pro text 5"/>
          <p:cNvSpPr txBox="1">
            <a:spLocks/>
          </p:cNvSpPr>
          <p:nvPr/>
        </p:nvSpPr>
        <p:spPr>
          <a:xfrm>
            <a:off x="4057600" y="1247674"/>
            <a:ext cx="4752527" cy="561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1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Pro vykrytí pozadí malíři v miskách rozmíchají hustší směs písku, </a:t>
            </a:r>
            <a:r>
              <a:rPr lang="cs-CZ" sz="1400" dirty="0" err="1" smtClean="0">
                <a:latin typeface="Trebuchet MS" pitchFamily="34" charset="0"/>
              </a:rPr>
              <a:t>Duvilaxu</a:t>
            </a:r>
            <a:r>
              <a:rPr lang="cs-CZ" sz="1400" dirty="0" smtClean="0">
                <a:latin typeface="Trebuchet MS" pitchFamily="34" charset="0"/>
              </a:rPr>
              <a:t> a trochy vody. Hmotu nanáší lžičkou v dostatečné vrstvě. Je potřeba okamžitě umývat odložené pomůcky. Obrazy nechají zasychat ve vodorovné poloze. Žáci mohou postupovat ve dvou skupinách. V jedné nejprve vykryjí pozadí, ve druhé naopak  začínají enkaustikou ztvárňovat drahokamy.</a:t>
            </a:r>
          </a:p>
          <a:p>
            <a:pPr lvl="0"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Posledním technologickým krokem je přetavení enkaustiky proudem horkého vzduchu, kdy se barva s voskem definitivně spojí. Dosáhneme jednolitého povrchu, který lze po ztuhnutí vyleštit  hadříkem do vysokého lesku. Žáci pracují s tavnou pistolí pouze nad nehořlavou podložkou a pod dohledem pedagoga.</a:t>
            </a:r>
          </a:p>
          <a:p>
            <a:pPr lvl="0"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cs-CZ" sz="1400" dirty="0" smtClean="0">
                <a:latin typeface="Trebuchet MS" pitchFamily="34" charset="0"/>
              </a:rPr>
              <a:t>Abychom si usnadnili úklid, používáme podkladové papíry a nepropustné podložky, dbáme na důsledný úklid. Pozor na </a:t>
            </a:r>
            <a:r>
              <a:rPr lang="cs-CZ" sz="1400" dirty="0" err="1" smtClean="0">
                <a:latin typeface="Trebuchet MS" pitchFamily="34" charset="0"/>
              </a:rPr>
              <a:t>nahřátou</a:t>
            </a:r>
            <a:r>
              <a:rPr lang="cs-CZ" sz="1400" dirty="0" smtClean="0">
                <a:latin typeface="Trebuchet MS" pitchFamily="34" charset="0"/>
              </a:rPr>
              <a:t> pistoli a </a:t>
            </a:r>
            <a:r>
              <a:rPr lang="cs-CZ" sz="1400" dirty="0" err="1" smtClean="0">
                <a:latin typeface="Trebuchet MS" pitchFamily="34" charset="0"/>
              </a:rPr>
              <a:t>nevychladlý</a:t>
            </a:r>
            <a:r>
              <a:rPr lang="cs-CZ" sz="1400" dirty="0" smtClean="0">
                <a:latin typeface="Trebuchet MS" pitchFamily="34" charset="0"/>
              </a:rPr>
              <a:t> vařič!</a:t>
            </a: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  <a:p>
            <a:pPr lvl="0">
              <a:spcBef>
                <a:spcPct val="20000"/>
              </a:spcBef>
              <a:defRPr/>
            </a:pPr>
            <a:endParaRPr lang="cs-CZ" sz="1400" baseline="0" dirty="0" smtClean="0"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73.JPG"/>
          <p:cNvPicPr>
            <a:picLocks noChangeAspect="1"/>
          </p:cNvPicPr>
          <p:nvPr/>
        </p:nvPicPr>
        <p:blipFill>
          <a:blip r:embed="rId2" cstate="print"/>
          <a:srcRect l="5195" r="6570"/>
          <a:stretch>
            <a:fillRect/>
          </a:stretch>
        </p:blipFill>
        <p:spPr>
          <a:xfrm>
            <a:off x="-36512" y="0"/>
            <a:ext cx="9180512" cy="69179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_0174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9597"/>
          <a:stretch>
            <a:fillRect/>
          </a:stretch>
        </p:blipFill>
        <p:spPr>
          <a:xfrm>
            <a:off x="0" y="0"/>
            <a:ext cx="932452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465</Words>
  <Application>Microsoft Office PowerPoint</Application>
  <PresentationFormat>Předvádění na obrazovce (4:3)</PresentationFormat>
  <Paragraphs>59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Motiv sady Office</vt:lpstr>
      <vt:lpstr>Prezentace aplikace PowerPoint</vt:lpstr>
      <vt:lpstr>ENKAUSTIKA téma: Drahokamy v písku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zzz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zzz</dc:creator>
  <cp:lastModifiedBy>Jaroslav Polášek</cp:lastModifiedBy>
  <cp:revision>177</cp:revision>
  <dcterms:created xsi:type="dcterms:W3CDTF">2013-04-02T16:48:16Z</dcterms:created>
  <dcterms:modified xsi:type="dcterms:W3CDTF">2013-07-23T09:05:14Z</dcterms:modified>
</cp:coreProperties>
</file>