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60" r:id="rId5"/>
    <p:sldId id="266" r:id="rId6"/>
    <p:sldId id="270" r:id="rId7"/>
    <p:sldId id="264" r:id="rId8"/>
    <p:sldId id="26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B235E-AF5E-4FD4-99AA-A265C28288A6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8FAA-6F21-49FB-AE3F-A5B0F30782E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emper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74650"/>
            <a:ext cx="6591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Obdélník 3"/>
          <p:cNvSpPr>
            <a:spLocks noChangeArrowheads="1"/>
          </p:cNvSpPr>
          <p:nvPr/>
        </p:nvSpPr>
        <p:spPr bwMode="auto">
          <a:xfrm>
            <a:off x="1889125" y="1641475"/>
            <a:ext cx="547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Základní škola Sedmikráska, o.p.s.</a:t>
            </a:r>
          </a:p>
          <a:p>
            <a:pPr algn="ctr"/>
            <a:r>
              <a:rPr lang="cs-CZ" dirty="0" err="1">
                <a:latin typeface="Trebuchet MS" pitchFamily="34" charset="0"/>
              </a:rPr>
              <a:t>Bezručova</a:t>
            </a:r>
            <a:r>
              <a:rPr lang="cs-CZ" dirty="0">
                <a:latin typeface="Trebuchet MS" pitchFamily="34" charset="0"/>
              </a:rPr>
              <a:t> 293, 756 61 Rožnov pod Radhoštěm</a:t>
            </a:r>
          </a:p>
        </p:txBody>
      </p:sp>
      <p:sp>
        <p:nvSpPr>
          <p:cNvPr id="2052" name="Obdélník 4"/>
          <p:cNvSpPr>
            <a:spLocks noChangeArrowheads="1"/>
          </p:cNvSpPr>
          <p:nvPr/>
        </p:nvSpPr>
        <p:spPr bwMode="auto">
          <a:xfrm>
            <a:off x="2702128" y="2639814"/>
            <a:ext cx="39921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smtClean="0">
                <a:latin typeface="Trebuchet MS" pitchFamily="34" charset="0"/>
              </a:rPr>
              <a:t>VÝTVARNÉ TECHNIKY</a:t>
            </a:r>
          </a:p>
          <a:p>
            <a:pPr algn="ctr"/>
            <a:r>
              <a:rPr lang="cs-CZ" sz="3200" dirty="0" smtClean="0">
                <a:latin typeface="Trebuchet MS" pitchFamily="34" charset="0"/>
              </a:rPr>
              <a:t> Temperová malba</a:t>
            </a:r>
            <a:endParaRPr lang="cs-CZ" sz="3200" dirty="0">
              <a:latin typeface="Trebuchet MS" pitchFamily="34" charset="0"/>
            </a:endParaRPr>
          </a:p>
        </p:txBody>
      </p:sp>
      <p:sp>
        <p:nvSpPr>
          <p:cNvPr id="2053" name="Obdélník 5"/>
          <p:cNvSpPr>
            <a:spLocks noChangeArrowheads="1"/>
          </p:cNvSpPr>
          <p:nvPr/>
        </p:nvSpPr>
        <p:spPr bwMode="auto">
          <a:xfrm>
            <a:off x="2195513" y="3789363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Autor:  </a:t>
            </a:r>
            <a:r>
              <a:rPr lang="cs-CZ" dirty="0" smtClean="0">
                <a:latin typeface="Trebuchet MS" pitchFamily="34" charset="0"/>
              </a:rPr>
              <a:t>Lucie Oharková</a:t>
            </a:r>
            <a:endParaRPr lang="cs-CZ" dirty="0">
              <a:latin typeface="Trebuchet MS" pitchFamily="34" charset="0"/>
            </a:endParaRPr>
          </a:p>
          <a:p>
            <a:pPr algn="ctr"/>
            <a:r>
              <a:rPr lang="cs-CZ" dirty="0">
                <a:latin typeface="Trebuchet MS" pitchFamily="34" charset="0"/>
              </a:rPr>
              <a:t>Název: </a:t>
            </a:r>
            <a:r>
              <a:rPr lang="cs-CZ" dirty="0" smtClean="0">
                <a:latin typeface="Trebuchet MS" pitchFamily="34" charset="0"/>
              </a:rPr>
              <a:t>VY_32_INOVACE_</a:t>
            </a:r>
            <a:r>
              <a:rPr lang="cs-CZ" dirty="0" smtClean="0"/>
              <a:t>VV</a:t>
            </a:r>
            <a:r>
              <a:rPr lang="cs-CZ" dirty="0" smtClean="0">
                <a:latin typeface="Trebuchet MS" pitchFamily="34" charset="0"/>
              </a:rPr>
              <a:t>_</a:t>
            </a:r>
            <a:r>
              <a:rPr lang="cs-CZ" dirty="0" smtClean="0"/>
              <a:t>05</a:t>
            </a:r>
            <a:r>
              <a:rPr lang="cs-CZ" dirty="0" smtClean="0">
                <a:latin typeface="Trebuchet MS" pitchFamily="34" charset="0"/>
              </a:rPr>
              <a:t>_01_</a:t>
            </a:r>
            <a:r>
              <a:rPr lang="cs-CZ" dirty="0" smtClean="0"/>
              <a:t>Výtvarné </a:t>
            </a:r>
            <a:r>
              <a:rPr lang="cs-CZ" dirty="0"/>
              <a:t>techniky</a:t>
            </a:r>
            <a:endParaRPr lang="cs-CZ" dirty="0">
              <a:latin typeface="Trebuchet MS" pitchFamily="34" charset="0"/>
            </a:endParaRPr>
          </a:p>
          <a:p>
            <a:pPr algn="ctr"/>
            <a:r>
              <a:rPr lang="cs-CZ" dirty="0" smtClean="0">
                <a:latin typeface="Trebuchet MS" pitchFamily="34" charset="0"/>
              </a:rPr>
              <a:t>Vzdělávací oblast:   Umění a kultura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54" name="Obdélník 6"/>
          <p:cNvSpPr>
            <a:spLocks noChangeArrowheads="1"/>
          </p:cNvSpPr>
          <p:nvPr/>
        </p:nvSpPr>
        <p:spPr bwMode="auto">
          <a:xfrm>
            <a:off x="2339975" y="551656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Trebuchet MS" pitchFamily="34" charset="0"/>
              </a:rPr>
              <a:t>Projekt Sedmikráska</a:t>
            </a:r>
          </a:p>
          <a:p>
            <a:pPr algn="ctr"/>
            <a:r>
              <a:rPr lang="cs-CZ">
                <a:latin typeface="Trebuchet MS" pitchFamily="34" charset="0"/>
              </a:rPr>
              <a:t>CZ.1.07/1.4.00/21.3812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DSC_0224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rcRect l="11700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/>
          </a:bodyPr>
          <a:lstStyle/>
          <a:p>
            <a:r>
              <a:rPr lang="cs-CZ" sz="3600" b="1" smtClean="0">
                <a:latin typeface="Trebuchet MS" pitchFamily="34" charset="0"/>
              </a:rPr>
              <a:t>TEMPEROVÁ MALBA</a:t>
            </a:r>
            <a:r>
              <a:rPr lang="cs-CZ" sz="3200" dirty="0" smtClean="0">
                <a:latin typeface="Trebuchet MS" pitchFamily="34" charset="0"/>
              </a:rPr>
              <a:t/>
            </a:r>
            <a:br>
              <a:rPr lang="cs-CZ" sz="3200" dirty="0" smtClean="0">
                <a:latin typeface="Trebuchet MS" pitchFamily="34" charset="0"/>
              </a:rPr>
            </a:b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téma:</a:t>
            </a:r>
            <a:r>
              <a:rPr lang="cs-CZ" sz="3200" dirty="0" smtClean="0">
                <a:latin typeface="Trebuchet MS" pitchFamily="34" charset="0"/>
              </a:rPr>
              <a:t> </a:t>
            </a:r>
            <a:r>
              <a:rPr lang="cs-CZ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Zaostřeno na zvíře</a:t>
            </a:r>
            <a:endParaRPr lang="cs-CZ" sz="32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907704" y="3332584"/>
            <a:ext cx="5360640" cy="528464"/>
          </a:xfrm>
        </p:spPr>
        <p:txBody>
          <a:bodyPr/>
          <a:lstStyle/>
          <a:p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vzdělávací obor:    </a:t>
            </a:r>
            <a:r>
              <a:rPr lang="cs-CZ" sz="1800" dirty="0" smtClean="0">
                <a:solidFill>
                  <a:schemeClr val="tx1"/>
                </a:solidFill>
                <a:latin typeface="Trebuchet MS" pitchFamily="34" charset="0"/>
              </a:rPr>
              <a:t>Výtvarná výchova, I. st. ZŠ</a:t>
            </a:r>
            <a:endParaRPr lang="cs-CZ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11760" y="479715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rebuchet MS" pitchFamily="34" charset="0"/>
              </a:rPr>
              <a:t>Prezentace nabízející učitelům VV metodický i technologický postup. Obsahuje ukázky detailů i celek prací žáků 5.třídy.</a:t>
            </a:r>
            <a:endParaRPr lang="cs-CZ" sz="1400" dirty="0">
              <a:latin typeface="Trebuchet MS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47664" y="479715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anotace: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DSC_0216.JPG"/>
          <p:cNvPicPr>
            <a:picLocks noChangeAspect="1"/>
          </p:cNvPicPr>
          <p:nvPr/>
        </p:nvPicPr>
        <p:blipFill>
          <a:blip r:embed="rId2" cstate="print"/>
          <a:srcRect l="16583"/>
          <a:stretch>
            <a:fillRect/>
          </a:stretch>
        </p:blipFill>
        <p:spPr>
          <a:xfrm rot="16200000" flipV="1">
            <a:off x="-1671225" y="1634713"/>
            <a:ext cx="6885384" cy="3615957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79912" y="600223"/>
            <a:ext cx="5147246" cy="585311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Trebuchet MS" pitchFamily="34" charset="0"/>
              </a:rPr>
              <a:t>Technika, materiál a pomůcky</a:t>
            </a:r>
          </a:p>
          <a:p>
            <a:pPr>
              <a:buNone/>
            </a:pPr>
            <a:endParaRPr lang="cs-CZ" dirty="0" smtClean="0">
              <a:latin typeface="Trebuchet MS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</a:t>
            </a:r>
            <a:r>
              <a:rPr lang="cs-CZ" sz="1400" b="1" dirty="0" smtClean="0">
                <a:latin typeface="Trebuchet MS" pitchFamily="34" charset="0"/>
              </a:rPr>
              <a:t>Tempera</a:t>
            </a:r>
            <a:r>
              <a:rPr lang="cs-CZ" sz="1400" dirty="0" smtClean="0">
                <a:latin typeface="Trebuchet MS" pitchFamily="34" charset="0"/>
              </a:rPr>
              <a:t> je malířská technika, pro niž jsou charakteristické krycí rychleschnoucí nelesklé barvy s nesplývavými tóny, jejichž ředidlem je ve vodě rozpustná emulze (směs oleje a vody) - zejména v minulosti byla používána tzv. </a:t>
            </a:r>
            <a:r>
              <a:rPr lang="cs-CZ" sz="1400" i="1" dirty="0" smtClean="0">
                <a:latin typeface="Trebuchet MS" pitchFamily="34" charset="0"/>
              </a:rPr>
              <a:t>vaječná tempera</a:t>
            </a:r>
            <a:r>
              <a:rPr lang="cs-CZ" sz="1400" dirty="0" smtClean="0">
                <a:latin typeface="Trebuchet MS" pitchFamily="34" charset="0"/>
              </a:rPr>
              <a:t>.</a:t>
            </a: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Dnes jsou pigmenty nejčastěji pojeny emulzí s klihem. Temperovou malbu lze dokončovat </a:t>
            </a:r>
            <a:r>
              <a:rPr lang="cs-CZ" sz="1400" dirty="0" err="1" smtClean="0">
                <a:latin typeface="Trebuchet MS" pitchFamily="34" charset="0"/>
              </a:rPr>
              <a:t>lazurními</a:t>
            </a:r>
            <a:r>
              <a:rPr lang="cs-CZ" sz="1400" dirty="0" smtClean="0">
                <a:latin typeface="Trebuchet MS" pitchFamily="34" charset="0"/>
              </a:rPr>
              <a:t> lesky a lze ji využít jako podmalbu ke kombinovaným technikám.</a:t>
            </a:r>
            <a:br>
              <a:rPr lang="cs-CZ" sz="1400" dirty="0" smtClean="0">
                <a:latin typeface="Trebuchet MS" pitchFamily="34" charset="0"/>
              </a:rPr>
            </a:br>
            <a:r>
              <a:rPr lang="cs-CZ" sz="1400" dirty="0" smtClean="0">
                <a:latin typeface="Trebuchet MS" pitchFamily="34" charset="0"/>
              </a:rPr>
              <a:t/>
            </a:r>
            <a:br>
              <a:rPr lang="cs-CZ" sz="1400" dirty="0" smtClean="0">
                <a:latin typeface="Trebuchet MS" pitchFamily="34" charset="0"/>
              </a:rPr>
            </a:br>
            <a:r>
              <a:rPr lang="cs-CZ" sz="1200" dirty="0" smtClean="0">
                <a:latin typeface="Trebuchet MS" pitchFamily="34" charset="0"/>
              </a:rPr>
              <a:t>zdroj: </a:t>
            </a:r>
            <a:r>
              <a:rPr lang="cs-CZ" sz="1200" dirty="0" smtClean="0">
                <a:hlinkClick r:id="rId3"/>
              </a:rPr>
              <a:t>http://cs.wikipedia.org/wiki/Tempera</a:t>
            </a:r>
            <a:endParaRPr lang="cs-CZ" sz="1200" dirty="0" smtClean="0">
              <a:latin typeface="Trebuchet MS" pitchFamily="34" charset="0"/>
            </a:endParaRPr>
          </a:p>
          <a:p>
            <a:pPr>
              <a:buNone/>
            </a:pPr>
            <a:endParaRPr lang="cs-CZ" sz="1400" dirty="0" smtClean="0">
              <a:latin typeface="Trebuchet MS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Pro použití této nenáročné malířské techniky ve škole budeme potřebovat rozšířené sady temperových barev, palety</a:t>
            </a:r>
            <a:r>
              <a:rPr lang="cs-CZ" sz="1400" smtClean="0">
                <a:latin typeface="Trebuchet MS" pitchFamily="34" charset="0"/>
              </a:rPr>
              <a:t>, štětinové </a:t>
            </a:r>
            <a:r>
              <a:rPr lang="cs-CZ" sz="1400" dirty="0" smtClean="0">
                <a:latin typeface="Trebuchet MS" pitchFamily="34" charset="0"/>
              </a:rPr>
              <a:t>štětce, nádobky na vodu. Jako podklad lze použít prostý kladívkový papír nebo malířské podklady upravené nátěrem latexu. </a:t>
            </a:r>
          </a:p>
          <a:p>
            <a:pPr>
              <a:buNone/>
            </a:pPr>
            <a:endParaRPr lang="cs-CZ" sz="1400" dirty="0" smtClean="0">
              <a:latin typeface="Trebuchet MS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Pro inspiraci ze světa fauny využijeme fotografie zvířat.</a:t>
            </a:r>
            <a:endParaRPr lang="cs-CZ" sz="1400" dirty="0">
              <a:latin typeface="Trebuchet MS" pitchFamily="34" charset="0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4211960" y="4365104"/>
            <a:ext cx="446449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SC_0217.JPG"/>
          <p:cNvPicPr>
            <a:picLocks noChangeAspect="1"/>
          </p:cNvPicPr>
          <p:nvPr/>
        </p:nvPicPr>
        <p:blipFill>
          <a:blip r:embed="rId2" cstate="print"/>
          <a:srcRect t="18951" b="3670"/>
          <a:stretch>
            <a:fillRect/>
          </a:stretch>
        </p:blipFill>
        <p:spPr>
          <a:xfrm rot="16200000">
            <a:off x="-1647056" y="1647055"/>
            <a:ext cx="6858000" cy="3563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rebuchet MS" pitchFamily="34" charset="0"/>
              </a:rPr>
              <a:t>Téma, motivace</a:t>
            </a:r>
            <a:endParaRPr lang="cs-CZ" sz="2800" dirty="0">
              <a:latin typeface="Trebuchet MS" pitchFamily="34" charset="0"/>
            </a:endParaRPr>
          </a:p>
        </p:txBody>
      </p:sp>
      <p:sp>
        <p:nvSpPr>
          <p:cNvPr id="14" name="Zástupný symbol pro text 5"/>
          <p:cNvSpPr txBox="1">
            <a:spLocks/>
          </p:cNvSpPr>
          <p:nvPr/>
        </p:nvSpPr>
        <p:spPr>
          <a:xfrm>
            <a:off x="3995936" y="1196752"/>
            <a:ext cx="4248472" cy="4979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Jaké zvíře se vám líbí?</a:t>
            </a:r>
          </a:p>
          <a:p>
            <a:pPr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Jaký povrch těla mají různá zvířata?</a:t>
            </a:r>
          </a:p>
          <a:p>
            <a:pPr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Co to jsou mimikry?</a:t>
            </a:r>
          </a:p>
          <a:p>
            <a:pPr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Jak vypadají přírodní vzory?</a:t>
            </a:r>
          </a:p>
          <a:p>
            <a:pPr>
              <a:spcBef>
                <a:spcPct val="20000"/>
              </a:spcBef>
              <a:defRPr/>
            </a:pPr>
            <a:endParaRPr lang="cs-CZ" sz="1400" b="1" dirty="0" smtClean="0">
              <a:latin typeface="Trebuchet MS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cs-CZ" sz="1400" b="1" dirty="0" smtClean="0">
                <a:latin typeface="Trebuchet MS" pitchFamily="34" charset="0"/>
              </a:rPr>
              <a:t>Prohlédněte si atlasy zvířat.</a:t>
            </a:r>
            <a:br>
              <a:rPr lang="cs-CZ" sz="1400" b="1" dirty="0" smtClean="0">
                <a:latin typeface="Trebuchet MS" pitchFamily="34" charset="0"/>
              </a:rPr>
            </a:br>
            <a:r>
              <a:rPr lang="cs-CZ" sz="1400" dirty="0" smtClean="0">
                <a:latin typeface="Trebuchet MS" pitchFamily="34" charset="0"/>
              </a:rPr>
              <a:t>Všímejte si barevnosti, struktury a lesku srsti, šupin, peří, kůže... </a:t>
            </a:r>
          </a:p>
          <a:p>
            <a:pPr>
              <a:spcBef>
                <a:spcPct val="20000"/>
              </a:spcBef>
              <a:defRPr/>
            </a:pPr>
            <a:endParaRPr lang="cs-CZ" sz="1400" dirty="0" smtClean="0">
              <a:latin typeface="Trebuchet MS" pitchFamily="34" charset="0"/>
            </a:endParaRPr>
          </a:p>
          <a:p>
            <a:pPr>
              <a:spcBef>
                <a:spcPct val="20000"/>
              </a:spcBef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  <a:p>
            <a:pPr>
              <a:spcBef>
                <a:spcPct val="20000"/>
              </a:spcBef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/>
          <p:cNvSpPr txBox="1">
            <a:spLocks/>
          </p:cNvSpPr>
          <p:nvPr/>
        </p:nvSpPr>
        <p:spPr>
          <a:xfrm>
            <a:off x="378073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800" noProof="0" dirty="0" smtClean="0">
                <a:latin typeface="Trebuchet MS" pitchFamily="34" charset="0"/>
              </a:rPr>
              <a:t>Technologický a metodický p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ostup v   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Zástupný symbol pro text 5"/>
          <p:cNvSpPr txBox="1">
            <a:spLocks/>
          </p:cNvSpPr>
          <p:nvPr/>
        </p:nvSpPr>
        <p:spPr>
          <a:xfrm>
            <a:off x="4057600" y="1679722"/>
            <a:ext cx="4752527" cy="5061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400" dirty="0" smtClean="0">
                <a:latin typeface="Trebuchet MS" pitchFamily="34" charset="0"/>
              </a:rPr>
              <a:t>Žáci zahájí temperovou malbu podmalbou širokými štětci v barevnosti vybraného zvířete. Pokud je to třeba, na podmalbu skicují lazurní barvou. Představují si, že jimi ztvárňovaná část zvířecího těla bude pro diváky hádankou, o kteréže zvíře se jedná. Žáky motivujeme k zmnožení přírodních vzorů a trpělivému zpracování formátu od kraje do kraje.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 smtClean="0"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Malíři využívají krycích schopností tempery. Mohou pracovat ve vysoké vrstvě barvy obráceným koncem štětce. Mohou přemalovávat podmalbu a po zaschnutí přidávat další a další barevné vrstvy. Temperové barvy míchají na paletě do hustoty krycí „kašičky“. Štětci nezanechávají ani suché nebo naopak příliš lazurní (vodové) stopy. Tahy štětcem přizpůsobují  charakteru struktury zvířecího těla.</a:t>
            </a:r>
          </a:p>
          <a:p>
            <a:pPr lvl="0">
              <a:spcBef>
                <a:spcPct val="20000"/>
              </a:spcBef>
              <a:defRPr/>
            </a:pPr>
            <a:endParaRPr lang="cs-CZ" sz="1400" dirty="0" smtClean="0"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kumimoji="0" lang="cs-CZ" sz="1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</p:txBody>
      </p:sp>
      <p:sp>
        <p:nvSpPr>
          <p:cNvPr id="7" name="Krychle 6"/>
          <p:cNvSpPr/>
          <p:nvPr/>
        </p:nvSpPr>
        <p:spPr>
          <a:xfrm rot="5400000">
            <a:off x="5724128" y="908720"/>
            <a:ext cx="216024" cy="216024"/>
          </a:xfrm>
          <a:prstGeom prst="cub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DSC_0224.JPG"/>
          <p:cNvPicPr>
            <a:picLocks noChangeAspect="1"/>
          </p:cNvPicPr>
          <p:nvPr/>
        </p:nvPicPr>
        <p:blipFill>
          <a:blip r:embed="rId2" cstate="print"/>
          <a:srcRect l="14286" t="5707" b="26614"/>
          <a:stretch>
            <a:fillRect/>
          </a:stretch>
        </p:blipFill>
        <p:spPr>
          <a:xfrm rot="16200000">
            <a:off x="-1665313" y="1628800"/>
            <a:ext cx="6858003" cy="3600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5"/>
          <p:cNvSpPr txBox="1">
            <a:spLocks/>
          </p:cNvSpPr>
          <p:nvPr/>
        </p:nvSpPr>
        <p:spPr>
          <a:xfrm>
            <a:off x="4057600" y="1679722"/>
            <a:ext cx="4752527" cy="5061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sz="1400" dirty="0" smtClean="0">
                <a:latin typeface="Trebuchet MS" pitchFamily="34" charset="0"/>
              </a:rPr>
              <a:t>Pro akcentaci detailů lze ve finální úpravě použít malířské lesky (například perleťový). Jednoduchý lesk mohou žáci získat rychlým nanesením disperzního lepidla Herkules. Temperová malba je i po dokončení vodou rozpustná.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1400" dirty="0" smtClean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400" dirty="0" smtClean="0">
                <a:latin typeface="Trebuchet MS" pitchFamily="34" charset="0"/>
              </a:rPr>
              <a:t>Pro ú</a:t>
            </a:r>
            <a:r>
              <a:rPr lang="cs-CZ" sz="1400" noProof="0" dirty="0" smtClean="0">
                <a:latin typeface="Trebuchet MS" pitchFamily="34" charset="0"/>
              </a:rPr>
              <a:t>klid platí běžná pravidla.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cs-CZ" sz="1400" baseline="0" dirty="0" smtClean="0">
              <a:latin typeface="Trebuchet MS" pitchFamily="34" charset="0"/>
            </a:endParaRPr>
          </a:p>
        </p:txBody>
      </p:sp>
      <p:pic>
        <p:nvPicPr>
          <p:cNvPr id="4" name="Obrázek 3" descr="DSC_0222.JPG"/>
          <p:cNvPicPr>
            <a:picLocks noChangeAspect="1"/>
          </p:cNvPicPr>
          <p:nvPr/>
        </p:nvPicPr>
        <p:blipFill>
          <a:blip r:embed="rId2" cstate="print"/>
          <a:srcRect b="21356"/>
          <a:stretch>
            <a:fillRect/>
          </a:stretch>
        </p:blipFill>
        <p:spPr>
          <a:xfrm rot="16200000">
            <a:off x="-1679003" y="1642492"/>
            <a:ext cx="6885384" cy="3600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DSC_0214.JPG"/>
          <p:cNvPicPr>
            <a:picLocks noChangeAspect="1"/>
          </p:cNvPicPr>
          <p:nvPr/>
        </p:nvPicPr>
        <p:blipFill>
          <a:blip r:embed="rId2" cstate="print"/>
          <a:srcRect l="11116" t="2881" r="9759"/>
          <a:stretch>
            <a:fillRect/>
          </a:stretch>
        </p:blipFill>
        <p:spPr>
          <a:xfrm rot="5400000" flipV="1">
            <a:off x="2933312" y="630576"/>
            <a:ext cx="6858001" cy="5596847"/>
          </a:xfrm>
          <a:prstGeom prst="rect">
            <a:avLst/>
          </a:prstGeom>
        </p:spPr>
      </p:pic>
      <p:pic>
        <p:nvPicPr>
          <p:cNvPr id="9" name="Obrázek 8" descr="DSC_0219.JPG"/>
          <p:cNvPicPr>
            <a:picLocks noChangeAspect="1"/>
          </p:cNvPicPr>
          <p:nvPr/>
        </p:nvPicPr>
        <p:blipFill>
          <a:blip r:embed="rId3" cstate="print"/>
          <a:srcRect t="18624" b="1274"/>
          <a:stretch>
            <a:fillRect/>
          </a:stretch>
        </p:blipFill>
        <p:spPr>
          <a:xfrm rot="5400000" flipV="1">
            <a:off x="-1647056" y="1647056"/>
            <a:ext cx="6858000" cy="35638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DSC_0212.JPG"/>
          <p:cNvPicPr>
            <a:picLocks noChangeAspect="1"/>
          </p:cNvPicPr>
          <p:nvPr/>
        </p:nvPicPr>
        <p:blipFill>
          <a:blip r:embed="rId2" cstate="print"/>
          <a:srcRect l="6372" r="4976" b="3801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TextovéPole 3"/>
          <p:cNvSpPr txBox="1"/>
          <p:nvPr/>
        </p:nvSpPr>
        <p:spPr>
          <a:xfrm>
            <a:off x="4067944" y="6237312"/>
            <a:ext cx="493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dirty="0" smtClean="0">
                <a:latin typeface="Trebuchet MS" pitchFamily="34" charset="0"/>
              </a:rPr>
              <a:t>Nebyly použity obrázky z externích zdrojů.</a:t>
            </a:r>
          </a:p>
          <a:p>
            <a:pPr algn="r"/>
            <a:r>
              <a:rPr lang="cs-CZ" sz="1200" dirty="0" smtClean="0">
                <a:latin typeface="Trebuchet MS" pitchFamily="34" charset="0"/>
              </a:rPr>
              <a:t>Autory obrazně vizuálních vyjádření jsou žáci ZŠ Sedmikráska o.p.s</a:t>
            </a:r>
            <a:r>
              <a:rPr lang="cs-CZ" sz="1200" spc="-100" dirty="0" smtClean="0">
                <a:latin typeface="Trebuchet MS" pitchFamily="34" charset="0"/>
              </a:rPr>
              <a:t>..</a:t>
            </a:r>
            <a:endParaRPr lang="cs-CZ" sz="1200" spc="-1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286</Words>
  <Application>Microsoft Office PowerPoint</Application>
  <PresentationFormat>Předvádění na obrazovce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Prezentace aplikace PowerPoint</vt:lpstr>
      <vt:lpstr>TEMPEROVÁ MALBA téma: Zaostřeno na zvíře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zzz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zzz</dc:creator>
  <cp:lastModifiedBy>Jaroslav Polášek</cp:lastModifiedBy>
  <cp:revision>192</cp:revision>
  <dcterms:created xsi:type="dcterms:W3CDTF">2013-04-02T16:48:16Z</dcterms:created>
  <dcterms:modified xsi:type="dcterms:W3CDTF">2013-07-23T08:55:22Z</dcterms:modified>
</cp:coreProperties>
</file>