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6" r:id="rId4"/>
    <p:sldId id="257" r:id="rId5"/>
    <p:sldId id="259" r:id="rId6"/>
    <p:sldId id="260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603375-C10F-40D7-A06F-899846E7E8BD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DEB473D-9280-43B4-9630-47E7FD4F0F82}">
      <dgm:prSet phldrT="[Text]" custT="1"/>
      <dgm:spPr>
        <a:solidFill>
          <a:srgbClr val="FFC000"/>
        </a:solidFill>
      </dgm:spPr>
      <dgm:t>
        <a:bodyPr/>
        <a:lstStyle/>
        <a:p>
          <a:r>
            <a:rPr lang="cs-CZ" sz="2400" b="1" dirty="0" smtClean="0">
              <a:solidFill>
                <a:schemeClr val="tx2">
                  <a:lumMod val="50000"/>
                </a:schemeClr>
              </a:solidFill>
            </a:rPr>
            <a:t>Textilní </a:t>
          </a:r>
          <a:r>
            <a:rPr lang="cs-CZ" sz="2000" b="1" dirty="0" smtClean="0">
              <a:solidFill>
                <a:schemeClr val="tx2">
                  <a:lumMod val="50000"/>
                </a:schemeClr>
              </a:solidFill>
            </a:rPr>
            <a:t>suroviny</a:t>
          </a:r>
          <a:endParaRPr lang="cs-CZ" sz="2000" b="1" dirty="0">
            <a:solidFill>
              <a:schemeClr val="tx2">
                <a:lumMod val="50000"/>
              </a:schemeClr>
            </a:solidFill>
          </a:endParaRPr>
        </a:p>
      </dgm:t>
    </dgm:pt>
    <dgm:pt modelId="{7B00B69A-36E9-4B3A-B46D-D68A78847D7E}" type="parTrans" cxnId="{D72004EA-78BB-42FC-B3B6-17C5F0BDC6C7}">
      <dgm:prSet/>
      <dgm:spPr/>
      <dgm:t>
        <a:bodyPr/>
        <a:lstStyle/>
        <a:p>
          <a:endParaRPr lang="cs-CZ"/>
        </a:p>
      </dgm:t>
    </dgm:pt>
    <dgm:pt modelId="{29F86227-D0D5-4BD2-8DAA-23659C5264F0}" type="sibTrans" cxnId="{D72004EA-78BB-42FC-B3B6-17C5F0BDC6C7}">
      <dgm:prSet/>
      <dgm:spPr/>
      <dgm:t>
        <a:bodyPr/>
        <a:lstStyle/>
        <a:p>
          <a:endParaRPr lang="cs-CZ"/>
        </a:p>
      </dgm:t>
    </dgm:pt>
    <dgm:pt modelId="{996F5C0B-A4BF-4FEF-8FBB-2EB0AF68A4D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cs-CZ" sz="2000" b="1" dirty="0" smtClean="0">
              <a:solidFill>
                <a:schemeClr val="tx1"/>
              </a:solidFill>
            </a:rPr>
            <a:t>bavlna</a:t>
          </a:r>
          <a:endParaRPr lang="cs-CZ" sz="2000" b="1" dirty="0">
            <a:solidFill>
              <a:schemeClr val="tx1"/>
            </a:solidFill>
          </a:endParaRPr>
        </a:p>
      </dgm:t>
    </dgm:pt>
    <dgm:pt modelId="{A9FE8B25-F5F3-490E-8E4B-6B5B99E9C178}" type="parTrans" cxnId="{DEA34C65-750C-4CB3-A39B-5D74556ED384}">
      <dgm:prSet/>
      <dgm:spPr/>
      <dgm:t>
        <a:bodyPr/>
        <a:lstStyle/>
        <a:p>
          <a:endParaRPr lang="cs-CZ"/>
        </a:p>
      </dgm:t>
    </dgm:pt>
    <dgm:pt modelId="{4B2AF96C-3E48-4644-844A-40820EF84546}" type="sibTrans" cxnId="{DEA34C65-750C-4CB3-A39B-5D74556ED384}">
      <dgm:prSet/>
      <dgm:spPr/>
      <dgm:t>
        <a:bodyPr/>
        <a:lstStyle/>
        <a:p>
          <a:endParaRPr lang="cs-CZ"/>
        </a:p>
      </dgm:t>
    </dgm:pt>
    <dgm:pt modelId="{17477615-B643-4D33-8DAC-B0682D2A5EA6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000" b="1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konopí</a:t>
          </a:r>
          <a:endParaRPr lang="cs-CZ" sz="2000" b="1" dirty="0">
            <a:solidFill>
              <a:schemeClr val="accent3">
                <a:lumMod val="20000"/>
                <a:lumOff val="80000"/>
              </a:schemeClr>
            </a:solidFill>
          </a:endParaRPr>
        </a:p>
      </dgm:t>
    </dgm:pt>
    <dgm:pt modelId="{1649F930-4679-4A62-871E-C27E668122F8}" type="parTrans" cxnId="{712A47B2-C701-450C-A69B-D9762EDE2377}">
      <dgm:prSet/>
      <dgm:spPr/>
      <dgm:t>
        <a:bodyPr/>
        <a:lstStyle/>
        <a:p>
          <a:endParaRPr lang="cs-CZ"/>
        </a:p>
      </dgm:t>
    </dgm:pt>
    <dgm:pt modelId="{260591EA-550D-4A08-B7D1-AE28858562BB}" type="sibTrans" cxnId="{712A47B2-C701-450C-A69B-D9762EDE2377}">
      <dgm:prSet/>
      <dgm:spPr/>
      <dgm:t>
        <a:bodyPr/>
        <a:lstStyle/>
        <a:p>
          <a:endParaRPr lang="cs-CZ"/>
        </a:p>
      </dgm:t>
    </dgm:pt>
    <dgm:pt modelId="{ABBC505D-B68A-4B3E-8517-60741DBA1BD2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cs-CZ" sz="2400" dirty="0" smtClean="0"/>
            <a:t>juta</a:t>
          </a:r>
          <a:endParaRPr lang="cs-CZ" sz="2400" dirty="0"/>
        </a:p>
      </dgm:t>
    </dgm:pt>
    <dgm:pt modelId="{71998446-0DD6-4F0F-8EAC-A14CC5E029E8}" type="parTrans" cxnId="{EE6C6870-0F07-495F-8011-FB8C1CA50646}">
      <dgm:prSet/>
      <dgm:spPr/>
      <dgm:t>
        <a:bodyPr/>
        <a:lstStyle/>
        <a:p>
          <a:endParaRPr lang="cs-CZ"/>
        </a:p>
      </dgm:t>
    </dgm:pt>
    <dgm:pt modelId="{ADE64542-FB11-4471-B4D4-FCFA01DBAFBF}" type="sibTrans" cxnId="{EE6C6870-0F07-495F-8011-FB8C1CA50646}">
      <dgm:prSet/>
      <dgm:spPr/>
      <dgm:t>
        <a:bodyPr/>
        <a:lstStyle/>
        <a:p>
          <a:endParaRPr lang="cs-CZ"/>
        </a:p>
      </dgm:t>
    </dgm:pt>
    <dgm:pt modelId="{14F7C678-8AE9-4D1B-9F0F-8671B7AB663B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cs-CZ" sz="1800" b="1" dirty="0" smtClean="0"/>
            <a:t>Bourec</a:t>
          </a:r>
          <a:r>
            <a:rPr lang="cs-CZ" sz="2400" b="1" dirty="0" smtClean="0"/>
            <a:t> </a:t>
          </a:r>
          <a:r>
            <a:rPr lang="cs-CZ" sz="1800" b="1" dirty="0" smtClean="0"/>
            <a:t>morušový</a:t>
          </a:r>
          <a:endParaRPr lang="cs-CZ" sz="1800" b="1" dirty="0"/>
        </a:p>
      </dgm:t>
    </dgm:pt>
    <dgm:pt modelId="{99E25E60-A6F6-4A13-A1EE-9556D4AC0C37}" type="parTrans" cxnId="{1B7F6E25-B14C-43B1-9E0B-0E715004E413}">
      <dgm:prSet/>
      <dgm:spPr/>
      <dgm:t>
        <a:bodyPr/>
        <a:lstStyle/>
        <a:p>
          <a:endParaRPr lang="cs-CZ"/>
        </a:p>
      </dgm:t>
    </dgm:pt>
    <dgm:pt modelId="{1E80C340-6FF2-4B97-A34C-ECC9669211FE}" type="sibTrans" cxnId="{1B7F6E25-B14C-43B1-9E0B-0E715004E413}">
      <dgm:prSet/>
      <dgm:spPr/>
      <dgm:t>
        <a:bodyPr/>
        <a:lstStyle/>
        <a:p>
          <a:endParaRPr lang="cs-CZ"/>
        </a:p>
      </dgm:t>
    </dgm:pt>
    <dgm:pt modelId="{EB0D8583-9410-4DD8-B185-DB19EFE80D28}">
      <dgm:prSet phldrT="[Text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cs-CZ" sz="2400" b="1" dirty="0" smtClean="0">
              <a:solidFill>
                <a:schemeClr val="bg1">
                  <a:lumMod val="95000"/>
                </a:schemeClr>
              </a:solidFill>
            </a:rPr>
            <a:t>Srst zvířat</a:t>
          </a:r>
          <a:endParaRPr lang="cs-CZ" sz="2400" b="1" dirty="0">
            <a:solidFill>
              <a:schemeClr val="bg1">
                <a:lumMod val="95000"/>
              </a:schemeClr>
            </a:solidFill>
          </a:endParaRPr>
        </a:p>
      </dgm:t>
    </dgm:pt>
    <dgm:pt modelId="{030D52EE-349C-422A-AACD-B0D3A6EC8F35}" type="parTrans" cxnId="{1E3C87C4-2E4F-45F2-A2C6-D692765DC4BD}">
      <dgm:prSet/>
      <dgm:spPr/>
      <dgm:t>
        <a:bodyPr/>
        <a:lstStyle/>
        <a:p>
          <a:endParaRPr lang="cs-CZ"/>
        </a:p>
      </dgm:t>
    </dgm:pt>
    <dgm:pt modelId="{9ACA2BC2-C56D-46B0-91DC-CCDED52DE7CA}" type="sibTrans" cxnId="{1E3C87C4-2E4F-45F2-A2C6-D692765DC4BD}">
      <dgm:prSet/>
      <dgm:spPr/>
      <dgm:t>
        <a:bodyPr/>
        <a:lstStyle/>
        <a:p>
          <a:endParaRPr lang="cs-CZ"/>
        </a:p>
      </dgm:t>
    </dgm:pt>
    <dgm:pt modelId="{2A93CE63-BEA5-488D-BFB2-9CF47C91EF53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cs-CZ" sz="2400" b="1" dirty="0" smtClean="0">
              <a:solidFill>
                <a:schemeClr val="tx2">
                  <a:lumMod val="50000"/>
                </a:schemeClr>
              </a:solidFill>
            </a:rPr>
            <a:t>len</a:t>
          </a:r>
          <a:endParaRPr lang="cs-CZ" sz="2400" b="1" dirty="0">
            <a:solidFill>
              <a:schemeClr val="tx2">
                <a:lumMod val="50000"/>
              </a:schemeClr>
            </a:solidFill>
          </a:endParaRPr>
        </a:p>
      </dgm:t>
    </dgm:pt>
    <dgm:pt modelId="{6A6EEB75-3D11-4A11-9F40-BB9B0A538D6A}" type="parTrans" cxnId="{62F3EF03-01A8-41B1-805E-428D4BEF1885}">
      <dgm:prSet/>
      <dgm:spPr/>
      <dgm:t>
        <a:bodyPr/>
        <a:lstStyle/>
        <a:p>
          <a:endParaRPr lang="cs-CZ"/>
        </a:p>
      </dgm:t>
    </dgm:pt>
    <dgm:pt modelId="{DD86C3A5-1E2B-4676-9180-36C5B2AD5D95}" type="sibTrans" cxnId="{62F3EF03-01A8-41B1-805E-428D4BEF1885}">
      <dgm:prSet/>
      <dgm:spPr/>
      <dgm:t>
        <a:bodyPr/>
        <a:lstStyle/>
        <a:p>
          <a:endParaRPr lang="cs-CZ"/>
        </a:p>
      </dgm:t>
    </dgm:pt>
    <dgm:pt modelId="{751F0B04-D169-4AD5-951E-7468C7487004}" type="pres">
      <dgm:prSet presAssocID="{35603375-C10F-40D7-A06F-899846E7E8B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742633E7-277F-41F4-96F8-CAF9E7F42F73}" type="pres">
      <dgm:prSet presAssocID="{DDEB473D-9280-43B4-9630-47E7FD4F0F82}" presName="Parent" presStyleLbl="node0" presStyleIdx="0" presStyleCnt="1" custLinFactNeighborX="409" custLinFactNeighborY="-160">
        <dgm:presLayoutVars>
          <dgm:chMax val="6"/>
          <dgm:chPref val="6"/>
        </dgm:presLayoutVars>
      </dgm:prSet>
      <dgm:spPr/>
      <dgm:t>
        <a:bodyPr/>
        <a:lstStyle/>
        <a:p>
          <a:endParaRPr lang="cs-CZ"/>
        </a:p>
      </dgm:t>
    </dgm:pt>
    <dgm:pt modelId="{1B17B226-7327-4AA3-99D9-E7BDBF76321D}" type="pres">
      <dgm:prSet presAssocID="{996F5C0B-A4BF-4FEF-8FBB-2EB0AF68A4DC}" presName="Accent1" presStyleCnt="0"/>
      <dgm:spPr/>
    </dgm:pt>
    <dgm:pt modelId="{8E5F5666-D34A-4F47-BF1C-D7F40DB1CEA9}" type="pres">
      <dgm:prSet presAssocID="{996F5C0B-A4BF-4FEF-8FBB-2EB0AF68A4DC}" presName="Accent" presStyleLbl="bgShp" presStyleIdx="0" presStyleCnt="6"/>
      <dgm:spPr/>
    </dgm:pt>
    <dgm:pt modelId="{AA5E5545-7AAA-48E4-BB7E-5A541C36CA84}" type="pres">
      <dgm:prSet presAssocID="{996F5C0B-A4BF-4FEF-8FBB-2EB0AF68A4DC}" presName="Child1" presStyleLbl="node1" presStyleIdx="0" presStyleCnt="6" custLinFactNeighborX="-2295" custLinFactNeighborY="-3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B0C8DA2-F6F2-404B-9211-18AECA806291}" type="pres">
      <dgm:prSet presAssocID="{17477615-B643-4D33-8DAC-B0682D2A5EA6}" presName="Accent2" presStyleCnt="0"/>
      <dgm:spPr/>
    </dgm:pt>
    <dgm:pt modelId="{85A9B7D9-15B6-44AD-9D2C-02EB660E5AD7}" type="pres">
      <dgm:prSet presAssocID="{17477615-B643-4D33-8DAC-B0682D2A5EA6}" presName="Accent" presStyleLbl="bgShp" presStyleIdx="1" presStyleCnt="6"/>
      <dgm:spPr/>
    </dgm:pt>
    <dgm:pt modelId="{81D5200E-746C-4C72-B224-4B3DB89AB504}" type="pres">
      <dgm:prSet presAssocID="{17477615-B643-4D33-8DAC-B0682D2A5EA6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D5D735-0704-4ADE-9E54-F5DA76034C0D}" type="pres">
      <dgm:prSet presAssocID="{ABBC505D-B68A-4B3E-8517-60741DBA1BD2}" presName="Accent3" presStyleCnt="0"/>
      <dgm:spPr/>
    </dgm:pt>
    <dgm:pt modelId="{EE9ADC21-9C36-4D83-9B60-E69A99F9BB91}" type="pres">
      <dgm:prSet presAssocID="{ABBC505D-B68A-4B3E-8517-60741DBA1BD2}" presName="Accent" presStyleLbl="bgShp" presStyleIdx="2" presStyleCnt="6"/>
      <dgm:spPr/>
    </dgm:pt>
    <dgm:pt modelId="{7620E75F-CC9E-42B9-ABE5-A84D07EC19B8}" type="pres">
      <dgm:prSet presAssocID="{ABBC505D-B68A-4B3E-8517-60741DBA1BD2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27E9FE5-D826-4130-B156-DD53471896AF}" type="pres">
      <dgm:prSet presAssocID="{14F7C678-8AE9-4D1B-9F0F-8671B7AB663B}" presName="Accent4" presStyleCnt="0"/>
      <dgm:spPr/>
    </dgm:pt>
    <dgm:pt modelId="{F9DCDAB8-CC88-4EEC-ADFB-C3CBB92E71B6}" type="pres">
      <dgm:prSet presAssocID="{14F7C678-8AE9-4D1B-9F0F-8671B7AB663B}" presName="Accent" presStyleLbl="bgShp" presStyleIdx="3" presStyleCnt="6"/>
      <dgm:spPr/>
    </dgm:pt>
    <dgm:pt modelId="{E4F4E13D-FCBE-409D-B1D8-65292983DBF2}" type="pres">
      <dgm:prSet presAssocID="{14F7C678-8AE9-4D1B-9F0F-8671B7AB663B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1678C2D-6F80-46A5-911C-CA6F93108729}" type="pres">
      <dgm:prSet presAssocID="{EB0D8583-9410-4DD8-B185-DB19EFE80D28}" presName="Accent5" presStyleCnt="0"/>
      <dgm:spPr/>
    </dgm:pt>
    <dgm:pt modelId="{DB1504B9-64EC-411C-ABC7-E0FA276E5873}" type="pres">
      <dgm:prSet presAssocID="{EB0D8583-9410-4DD8-B185-DB19EFE80D28}" presName="Accent" presStyleLbl="bgShp" presStyleIdx="4" presStyleCnt="6"/>
      <dgm:spPr/>
    </dgm:pt>
    <dgm:pt modelId="{0A030B26-5211-47BA-ABB2-2F1777716E08}" type="pres">
      <dgm:prSet presAssocID="{EB0D8583-9410-4DD8-B185-DB19EFE80D28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E0A532B-E12F-4860-B138-B6EDD0A39C63}" type="pres">
      <dgm:prSet presAssocID="{2A93CE63-BEA5-488D-BFB2-9CF47C91EF53}" presName="Accent6" presStyleCnt="0"/>
      <dgm:spPr/>
    </dgm:pt>
    <dgm:pt modelId="{E723904E-0A53-4CC7-9243-8DE43115678B}" type="pres">
      <dgm:prSet presAssocID="{2A93CE63-BEA5-488D-BFB2-9CF47C91EF53}" presName="Accent" presStyleLbl="bgShp" presStyleIdx="5" presStyleCnt="6"/>
      <dgm:spPr/>
    </dgm:pt>
    <dgm:pt modelId="{3D6C405C-CAA9-4E28-B6DC-A21D4B47EC3C}" type="pres">
      <dgm:prSet presAssocID="{2A93CE63-BEA5-488D-BFB2-9CF47C91EF5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556D69F-537A-434A-BB4A-090D3723CEFB}" type="presOf" srcId="{14F7C678-8AE9-4D1B-9F0F-8671B7AB663B}" destId="{E4F4E13D-FCBE-409D-B1D8-65292983DBF2}" srcOrd="0" destOrd="0" presId="urn:microsoft.com/office/officeart/2011/layout/HexagonRadial"/>
    <dgm:cxn modelId="{94C1E28C-70EC-4385-AFB7-6849EF88B0C4}" type="presOf" srcId="{17477615-B643-4D33-8DAC-B0682D2A5EA6}" destId="{81D5200E-746C-4C72-B224-4B3DB89AB504}" srcOrd="0" destOrd="0" presId="urn:microsoft.com/office/officeart/2011/layout/HexagonRadial"/>
    <dgm:cxn modelId="{EBEB7DFB-4B95-4AB0-B958-7F0F4BE86499}" type="presOf" srcId="{EB0D8583-9410-4DD8-B185-DB19EFE80D28}" destId="{0A030B26-5211-47BA-ABB2-2F1777716E08}" srcOrd="0" destOrd="0" presId="urn:microsoft.com/office/officeart/2011/layout/HexagonRadial"/>
    <dgm:cxn modelId="{D72004EA-78BB-42FC-B3B6-17C5F0BDC6C7}" srcId="{35603375-C10F-40D7-A06F-899846E7E8BD}" destId="{DDEB473D-9280-43B4-9630-47E7FD4F0F82}" srcOrd="0" destOrd="0" parTransId="{7B00B69A-36E9-4B3A-B46D-D68A78847D7E}" sibTransId="{29F86227-D0D5-4BD2-8DAA-23659C5264F0}"/>
    <dgm:cxn modelId="{1E3C87C4-2E4F-45F2-A2C6-D692765DC4BD}" srcId="{DDEB473D-9280-43B4-9630-47E7FD4F0F82}" destId="{EB0D8583-9410-4DD8-B185-DB19EFE80D28}" srcOrd="4" destOrd="0" parTransId="{030D52EE-349C-422A-AACD-B0D3A6EC8F35}" sibTransId="{9ACA2BC2-C56D-46B0-91DC-CCDED52DE7CA}"/>
    <dgm:cxn modelId="{62F3EF03-01A8-41B1-805E-428D4BEF1885}" srcId="{DDEB473D-9280-43B4-9630-47E7FD4F0F82}" destId="{2A93CE63-BEA5-488D-BFB2-9CF47C91EF53}" srcOrd="5" destOrd="0" parTransId="{6A6EEB75-3D11-4A11-9F40-BB9B0A538D6A}" sibTransId="{DD86C3A5-1E2B-4676-9180-36C5B2AD5D95}"/>
    <dgm:cxn modelId="{5059FFD1-3888-4D45-8308-DF3534F8C844}" type="presOf" srcId="{ABBC505D-B68A-4B3E-8517-60741DBA1BD2}" destId="{7620E75F-CC9E-42B9-ABE5-A84D07EC19B8}" srcOrd="0" destOrd="0" presId="urn:microsoft.com/office/officeart/2011/layout/HexagonRadial"/>
    <dgm:cxn modelId="{EE6C6870-0F07-495F-8011-FB8C1CA50646}" srcId="{DDEB473D-9280-43B4-9630-47E7FD4F0F82}" destId="{ABBC505D-B68A-4B3E-8517-60741DBA1BD2}" srcOrd="2" destOrd="0" parTransId="{71998446-0DD6-4F0F-8EAC-A14CC5E029E8}" sibTransId="{ADE64542-FB11-4471-B4D4-FCFA01DBAFBF}"/>
    <dgm:cxn modelId="{1B7F6E25-B14C-43B1-9E0B-0E715004E413}" srcId="{DDEB473D-9280-43B4-9630-47E7FD4F0F82}" destId="{14F7C678-8AE9-4D1B-9F0F-8671B7AB663B}" srcOrd="3" destOrd="0" parTransId="{99E25E60-A6F6-4A13-A1EE-9556D4AC0C37}" sibTransId="{1E80C340-6FF2-4B97-A34C-ECC9669211FE}"/>
    <dgm:cxn modelId="{DEA34C65-750C-4CB3-A39B-5D74556ED384}" srcId="{DDEB473D-9280-43B4-9630-47E7FD4F0F82}" destId="{996F5C0B-A4BF-4FEF-8FBB-2EB0AF68A4DC}" srcOrd="0" destOrd="0" parTransId="{A9FE8B25-F5F3-490E-8E4B-6B5B99E9C178}" sibTransId="{4B2AF96C-3E48-4644-844A-40820EF84546}"/>
    <dgm:cxn modelId="{712A47B2-C701-450C-A69B-D9762EDE2377}" srcId="{DDEB473D-9280-43B4-9630-47E7FD4F0F82}" destId="{17477615-B643-4D33-8DAC-B0682D2A5EA6}" srcOrd="1" destOrd="0" parTransId="{1649F930-4679-4A62-871E-C27E668122F8}" sibTransId="{260591EA-550D-4A08-B7D1-AE28858562BB}"/>
    <dgm:cxn modelId="{84E68A0D-3E3D-4D0F-8F0D-2F2BB1840787}" type="presOf" srcId="{35603375-C10F-40D7-A06F-899846E7E8BD}" destId="{751F0B04-D169-4AD5-951E-7468C7487004}" srcOrd="0" destOrd="0" presId="urn:microsoft.com/office/officeart/2011/layout/HexagonRadial"/>
    <dgm:cxn modelId="{D105A72A-6E3C-4505-BF31-2D3D91B6291E}" type="presOf" srcId="{DDEB473D-9280-43B4-9630-47E7FD4F0F82}" destId="{742633E7-277F-41F4-96F8-CAF9E7F42F73}" srcOrd="0" destOrd="0" presId="urn:microsoft.com/office/officeart/2011/layout/HexagonRadial"/>
    <dgm:cxn modelId="{5E5FB278-889E-45FB-A5CF-7D0C88844A4E}" type="presOf" srcId="{2A93CE63-BEA5-488D-BFB2-9CF47C91EF53}" destId="{3D6C405C-CAA9-4E28-B6DC-A21D4B47EC3C}" srcOrd="0" destOrd="0" presId="urn:microsoft.com/office/officeart/2011/layout/HexagonRadial"/>
    <dgm:cxn modelId="{25F2907E-90CF-4BDC-86BB-0E9CADB0FFEB}" type="presOf" srcId="{996F5C0B-A4BF-4FEF-8FBB-2EB0AF68A4DC}" destId="{AA5E5545-7AAA-48E4-BB7E-5A541C36CA84}" srcOrd="0" destOrd="0" presId="urn:microsoft.com/office/officeart/2011/layout/HexagonRadial"/>
    <dgm:cxn modelId="{EC2E69B1-ECB6-4060-B7B7-0C4F773F5927}" type="presParOf" srcId="{751F0B04-D169-4AD5-951E-7468C7487004}" destId="{742633E7-277F-41F4-96F8-CAF9E7F42F73}" srcOrd="0" destOrd="0" presId="urn:microsoft.com/office/officeart/2011/layout/HexagonRadial"/>
    <dgm:cxn modelId="{05E6B7F8-D88C-4372-BBEA-0D4287B78B77}" type="presParOf" srcId="{751F0B04-D169-4AD5-951E-7468C7487004}" destId="{1B17B226-7327-4AA3-99D9-E7BDBF76321D}" srcOrd="1" destOrd="0" presId="urn:microsoft.com/office/officeart/2011/layout/HexagonRadial"/>
    <dgm:cxn modelId="{6C41DCCD-1FAA-4960-961C-9AA741EBEDA4}" type="presParOf" srcId="{1B17B226-7327-4AA3-99D9-E7BDBF76321D}" destId="{8E5F5666-D34A-4F47-BF1C-D7F40DB1CEA9}" srcOrd="0" destOrd="0" presId="urn:microsoft.com/office/officeart/2011/layout/HexagonRadial"/>
    <dgm:cxn modelId="{F64C4F6B-E890-48FC-B7BE-95CE91542362}" type="presParOf" srcId="{751F0B04-D169-4AD5-951E-7468C7487004}" destId="{AA5E5545-7AAA-48E4-BB7E-5A541C36CA84}" srcOrd="2" destOrd="0" presId="urn:microsoft.com/office/officeart/2011/layout/HexagonRadial"/>
    <dgm:cxn modelId="{6CC64943-FC6E-43C0-A560-A5826F49C2EB}" type="presParOf" srcId="{751F0B04-D169-4AD5-951E-7468C7487004}" destId="{0B0C8DA2-F6F2-404B-9211-18AECA806291}" srcOrd="3" destOrd="0" presId="urn:microsoft.com/office/officeart/2011/layout/HexagonRadial"/>
    <dgm:cxn modelId="{919907C7-998B-4150-96F1-8DCC20A32682}" type="presParOf" srcId="{0B0C8DA2-F6F2-404B-9211-18AECA806291}" destId="{85A9B7D9-15B6-44AD-9D2C-02EB660E5AD7}" srcOrd="0" destOrd="0" presId="urn:microsoft.com/office/officeart/2011/layout/HexagonRadial"/>
    <dgm:cxn modelId="{284850A4-FD3D-4A6D-8963-6DC0A1C09878}" type="presParOf" srcId="{751F0B04-D169-4AD5-951E-7468C7487004}" destId="{81D5200E-746C-4C72-B224-4B3DB89AB504}" srcOrd="4" destOrd="0" presId="urn:microsoft.com/office/officeart/2011/layout/HexagonRadial"/>
    <dgm:cxn modelId="{3E3DB4A8-99EA-411F-BFA8-0CE7836D7C68}" type="presParOf" srcId="{751F0B04-D169-4AD5-951E-7468C7487004}" destId="{75D5D735-0704-4ADE-9E54-F5DA76034C0D}" srcOrd="5" destOrd="0" presId="urn:microsoft.com/office/officeart/2011/layout/HexagonRadial"/>
    <dgm:cxn modelId="{2C811D51-9E2B-4545-940B-E4C8FCD28EF1}" type="presParOf" srcId="{75D5D735-0704-4ADE-9E54-F5DA76034C0D}" destId="{EE9ADC21-9C36-4D83-9B60-E69A99F9BB91}" srcOrd="0" destOrd="0" presId="urn:microsoft.com/office/officeart/2011/layout/HexagonRadial"/>
    <dgm:cxn modelId="{99553CB0-807A-4C24-80C1-3D3B3057C7C8}" type="presParOf" srcId="{751F0B04-D169-4AD5-951E-7468C7487004}" destId="{7620E75F-CC9E-42B9-ABE5-A84D07EC19B8}" srcOrd="6" destOrd="0" presId="urn:microsoft.com/office/officeart/2011/layout/HexagonRadial"/>
    <dgm:cxn modelId="{7F7B8699-BE22-47B2-AA88-5F5BC35A3429}" type="presParOf" srcId="{751F0B04-D169-4AD5-951E-7468C7487004}" destId="{427E9FE5-D826-4130-B156-DD53471896AF}" srcOrd="7" destOrd="0" presId="urn:microsoft.com/office/officeart/2011/layout/HexagonRadial"/>
    <dgm:cxn modelId="{4765969D-D31D-4AAD-87C2-FFE7F58FFF81}" type="presParOf" srcId="{427E9FE5-D826-4130-B156-DD53471896AF}" destId="{F9DCDAB8-CC88-4EEC-ADFB-C3CBB92E71B6}" srcOrd="0" destOrd="0" presId="urn:microsoft.com/office/officeart/2011/layout/HexagonRadial"/>
    <dgm:cxn modelId="{E307EAB7-05A5-448C-9875-0FA1645130D3}" type="presParOf" srcId="{751F0B04-D169-4AD5-951E-7468C7487004}" destId="{E4F4E13D-FCBE-409D-B1D8-65292983DBF2}" srcOrd="8" destOrd="0" presId="urn:microsoft.com/office/officeart/2011/layout/HexagonRadial"/>
    <dgm:cxn modelId="{7522E72C-623E-4DA7-9094-46745EA0ECC8}" type="presParOf" srcId="{751F0B04-D169-4AD5-951E-7468C7487004}" destId="{41678C2D-6F80-46A5-911C-CA6F93108729}" srcOrd="9" destOrd="0" presId="urn:microsoft.com/office/officeart/2011/layout/HexagonRadial"/>
    <dgm:cxn modelId="{BFC503BC-D3BB-4E82-B135-8AA5168922AF}" type="presParOf" srcId="{41678C2D-6F80-46A5-911C-CA6F93108729}" destId="{DB1504B9-64EC-411C-ABC7-E0FA276E5873}" srcOrd="0" destOrd="0" presId="urn:microsoft.com/office/officeart/2011/layout/HexagonRadial"/>
    <dgm:cxn modelId="{528F19AF-9AA9-497E-99EA-848ECE8A8AEB}" type="presParOf" srcId="{751F0B04-D169-4AD5-951E-7468C7487004}" destId="{0A030B26-5211-47BA-ABB2-2F1777716E08}" srcOrd="10" destOrd="0" presId="urn:microsoft.com/office/officeart/2011/layout/HexagonRadial"/>
    <dgm:cxn modelId="{D4DB20DB-5715-4AAE-B7A6-7889795554D7}" type="presParOf" srcId="{751F0B04-D169-4AD5-951E-7468C7487004}" destId="{9E0A532B-E12F-4860-B138-B6EDD0A39C63}" srcOrd="11" destOrd="0" presId="urn:microsoft.com/office/officeart/2011/layout/HexagonRadial"/>
    <dgm:cxn modelId="{91BD62BA-9BC7-4C01-A402-67BA004ED400}" type="presParOf" srcId="{9E0A532B-E12F-4860-B138-B6EDD0A39C63}" destId="{E723904E-0A53-4CC7-9243-8DE43115678B}" srcOrd="0" destOrd="0" presId="urn:microsoft.com/office/officeart/2011/layout/HexagonRadial"/>
    <dgm:cxn modelId="{005ADD0B-FBFF-45F4-9BD7-FEC56F944AD1}" type="presParOf" srcId="{751F0B04-D169-4AD5-951E-7468C7487004}" destId="{3D6C405C-CAA9-4E28-B6DC-A21D4B47EC3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633E7-277F-41F4-96F8-CAF9E7F42F73}">
      <dsp:nvSpPr>
        <dsp:cNvPr id="0" name=""/>
        <dsp:cNvSpPr/>
      </dsp:nvSpPr>
      <dsp:spPr>
        <a:xfrm>
          <a:off x="2185223" y="1252201"/>
          <a:ext cx="1594407" cy="1379226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chemeClr val="tx2">
                  <a:lumMod val="50000"/>
                </a:schemeClr>
              </a:solidFill>
            </a:rPr>
            <a:t>Textilní </a:t>
          </a:r>
          <a:r>
            <a:rPr lang="cs-CZ" sz="2000" b="1" kern="1200" dirty="0" smtClean="0">
              <a:solidFill>
                <a:schemeClr val="tx2">
                  <a:lumMod val="50000"/>
                </a:schemeClr>
              </a:solidFill>
            </a:rPr>
            <a:t>suroviny</a:t>
          </a:r>
          <a:endParaRPr lang="cs-CZ" sz="20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449439" y="1480758"/>
        <a:ext cx="1065975" cy="922112"/>
      </dsp:txXfrm>
    </dsp:sp>
    <dsp:sp modelId="{85A9B7D9-15B6-44AD-9D2C-02EB660E5AD7}">
      <dsp:nvSpPr>
        <dsp:cNvPr id="0" name=""/>
        <dsp:cNvSpPr/>
      </dsp:nvSpPr>
      <dsp:spPr>
        <a:xfrm>
          <a:off x="3177107" y="594541"/>
          <a:ext cx="601565" cy="51832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E5545-7AAA-48E4-BB7E-5A541C36CA84}">
      <dsp:nvSpPr>
        <dsp:cNvPr id="0" name=""/>
        <dsp:cNvSpPr/>
      </dsp:nvSpPr>
      <dsp:spPr>
        <a:xfrm>
          <a:off x="2295583" y="0"/>
          <a:ext cx="1306605" cy="113036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tx1"/>
              </a:solidFill>
            </a:rPr>
            <a:t>bavlna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512115" y="187326"/>
        <a:ext cx="873541" cy="755715"/>
      </dsp:txXfrm>
    </dsp:sp>
    <dsp:sp modelId="{EE9ADC21-9C36-4D83-9B60-E69A99F9BB91}">
      <dsp:nvSpPr>
        <dsp:cNvPr id="0" name=""/>
        <dsp:cNvSpPr/>
      </dsp:nvSpPr>
      <dsp:spPr>
        <a:xfrm>
          <a:off x="3879180" y="1563538"/>
          <a:ext cx="601565" cy="51832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5200E-746C-4C72-B224-4B3DB89AB504}">
      <dsp:nvSpPr>
        <dsp:cNvPr id="0" name=""/>
        <dsp:cNvSpPr/>
      </dsp:nvSpPr>
      <dsp:spPr>
        <a:xfrm>
          <a:off x="3523879" y="695251"/>
          <a:ext cx="1306605" cy="1130367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konopí</a:t>
          </a:r>
          <a:endParaRPr lang="cs-CZ" sz="2000" b="1" kern="1200" dirty="0">
            <a:solidFill>
              <a:schemeClr val="accent3">
                <a:lumMod val="20000"/>
                <a:lumOff val="80000"/>
              </a:schemeClr>
            </a:solidFill>
          </a:endParaRPr>
        </a:p>
      </dsp:txBody>
      <dsp:txXfrm>
        <a:off x="3740411" y="882577"/>
        <a:ext cx="873541" cy="755715"/>
      </dsp:txXfrm>
    </dsp:sp>
    <dsp:sp modelId="{F9DCDAB8-CC88-4EEC-ADFB-C3CBB92E71B6}">
      <dsp:nvSpPr>
        <dsp:cNvPr id="0" name=""/>
        <dsp:cNvSpPr/>
      </dsp:nvSpPr>
      <dsp:spPr>
        <a:xfrm>
          <a:off x="3391475" y="2657354"/>
          <a:ext cx="601565" cy="51832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20E75F-CC9E-42B9-ABE5-A84D07EC19B8}">
      <dsp:nvSpPr>
        <dsp:cNvPr id="0" name=""/>
        <dsp:cNvSpPr/>
      </dsp:nvSpPr>
      <dsp:spPr>
        <a:xfrm>
          <a:off x="3523879" y="2062035"/>
          <a:ext cx="1306605" cy="1130367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juta</a:t>
          </a:r>
          <a:endParaRPr lang="cs-CZ" sz="2400" kern="1200" dirty="0"/>
        </a:p>
      </dsp:txBody>
      <dsp:txXfrm>
        <a:off x="3740411" y="2249361"/>
        <a:ext cx="873541" cy="755715"/>
      </dsp:txXfrm>
    </dsp:sp>
    <dsp:sp modelId="{DB1504B9-64EC-411C-ABC7-E0FA276E5873}">
      <dsp:nvSpPr>
        <dsp:cNvPr id="0" name=""/>
        <dsp:cNvSpPr/>
      </dsp:nvSpPr>
      <dsp:spPr>
        <a:xfrm>
          <a:off x="2181669" y="2770896"/>
          <a:ext cx="601565" cy="51832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4E13D-FCBE-409D-B1D8-65292983DBF2}">
      <dsp:nvSpPr>
        <dsp:cNvPr id="0" name=""/>
        <dsp:cNvSpPr/>
      </dsp:nvSpPr>
      <dsp:spPr>
        <a:xfrm>
          <a:off x="2325570" y="2758064"/>
          <a:ext cx="1306605" cy="1130367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Bourec</a:t>
          </a:r>
          <a:r>
            <a:rPr lang="cs-CZ" sz="2400" b="1" kern="1200" dirty="0" smtClean="0"/>
            <a:t> </a:t>
          </a:r>
          <a:r>
            <a:rPr lang="cs-CZ" sz="1800" b="1" kern="1200" dirty="0" smtClean="0"/>
            <a:t>morušový</a:t>
          </a:r>
          <a:endParaRPr lang="cs-CZ" sz="1800" b="1" kern="1200" dirty="0"/>
        </a:p>
      </dsp:txBody>
      <dsp:txXfrm>
        <a:off x="2542102" y="2945390"/>
        <a:ext cx="873541" cy="755715"/>
      </dsp:txXfrm>
    </dsp:sp>
    <dsp:sp modelId="{E723904E-0A53-4CC7-9243-8DE43115678B}">
      <dsp:nvSpPr>
        <dsp:cNvPr id="0" name=""/>
        <dsp:cNvSpPr/>
      </dsp:nvSpPr>
      <dsp:spPr>
        <a:xfrm>
          <a:off x="1468098" y="1802288"/>
          <a:ext cx="601565" cy="51832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30B26-5211-47BA-ABB2-2F1777716E08}">
      <dsp:nvSpPr>
        <dsp:cNvPr id="0" name=""/>
        <dsp:cNvSpPr/>
      </dsp:nvSpPr>
      <dsp:spPr>
        <a:xfrm>
          <a:off x="1121698" y="2062813"/>
          <a:ext cx="1306605" cy="1130367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chemeClr val="bg1">
                  <a:lumMod val="95000"/>
                </a:schemeClr>
              </a:solidFill>
            </a:rPr>
            <a:t>Srst zvířat</a:t>
          </a:r>
          <a:endParaRPr lang="cs-CZ" sz="24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1338230" y="2250139"/>
        <a:ext cx="873541" cy="755715"/>
      </dsp:txXfrm>
    </dsp:sp>
    <dsp:sp modelId="{3D6C405C-CAA9-4E28-B6DC-A21D4B47EC3C}">
      <dsp:nvSpPr>
        <dsp:cNvPr id="0" name=""/>
        <dsp:cNvSpPr/>
      </dsp:nvSpPr>
      <dsp:spPr>
        <a:xfrm>
          <a:off x="1121698" y="693696"/>
          <a:ext cx="1306605" cy="1130367"/>
        </a:xfrm>
        <a:prstGeom prst="hexagon">
          <a:avLst>
            <a:gd name="adj" fmla="val 28570"/>
            <a:gd name="vf" fmla="val 11547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chemeClr val="tx2">
                  <a:lumMod val="50000"/>
                </a:schemeClr>
              </a:solidFill>
            </a:rPr>
            <a:t>len</a:t>
          </a:r>
          <a:endParaRPr lang="cs-CZ" sz="24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1338230" y="881022"/>
        <a:ext cx="873541" cy="755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Šestiúhelník – paprskový"/>
  <dgm:desc val="Umožňuje zobrazit sekvenční proces, který souvisí s ústřední myšlenkou či motivem. Omezeno na šest tvarů úrovně 2. Nejlepších výsledků dosáhnete s malým množstvím textu. Nepoužitý text se nezobrazuje, zůstává však k dispozici, pokud přepnete rozložení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18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68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76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3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72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3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18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977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497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95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98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34B99-34E7-4D69-BCCF-33A9839D2B6F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5CE33-A7BD-44D5-9879-F1D471DC59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771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12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6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7544" y="4437111"/>
            <a:ext cx="8064896" cy="14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Autor: Mgr. Jolana Sobotková</a:t>
            </a: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Vytvořeno: </a:t>
            </a:r>
            <a:r>
              <a:rPr lang="cs-CZ" altLang="cs-CZ" dirty="0" smtClean="0">
                <a:latin typeface="Trebuchet MS" pitchFamily="32" charset="0"/>
              </a:rPr>
              <a:t>duben 2014</a:t>
            </a:r>
            <a:endParaRPr lang="cs-CZ" altLang="cs-CZ" dirty="0">
              <a:latin typeface="Trebuchet MS" pitchFamily="32" charset="0"/>
            </a:endParaRP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Název: </a:t>
            </a:r>
            <a:r>
              <a:rPr lang="cs-CZ" altLang="cs-CZ" dirty="0"/>
              <a:t>VY_32 _</a:t>
            </a:r>
            <a:r>
              <a:rPr lang="cs-CZ" altLang="cs-CZ" dirty="0" smtClean="0"/>
              <a:t>INOVACE_Z_10_</a:t>
            </a:r>
            <a:r>
              <a:rPr lang="cs-CZ" altLang="cs-CZ" b="1" dirty="0" smtClean="0"/>
              <a:t>Člověk, jeho činnost a vliv na krajinu_5</a:t>
            </a:r>
            <a:r>
              <a:rPr lang="cs-CZ" altLang="cs-CZ" i="1" dirty="0" smtClean="0"/>
              <a:t> </a:t>
            </a:r>
            <a:endParaRPr lang="cs-CZ" altLang="cs-CZ" i="1" dirty="0"/>
          </a:p>
          <a:p>
            <a:pPr algn="ctr">
              <a:buClrTx/>
              <a:buFontTx/>
              <a:buNone/>
            </a:pPr>
            <a:r>
              <a:rPr lang="cs-CZ" altLang="cs-CZ" i="1" dirty="0"/>
              <a:t>8. </a:t>
            </a:r>
            <a:r>
              <a:rPr lang="cs-CZ" altLang="cs-CZ" i="1" dirty="0" smtClean="0"/>
              <a:t> -  9. ročník</a:t>
            </a:r>
            <a:endParaRPr lang="cs-CZ" altLang="cs-CZ" i="1" dirty="0"/>
          </a:p>
        </p:txBody>
      </p:sp>
      <p:grpSp>
        <p:nvGrpSpPr>
          <p:cNvPr id="3" name="Skupina 2"/>
          <p:cNvGrpSpPr/>
          <p:nvPr/>
        </p:nvGrpSpPr>
        <p:grpSpPr>
          <a:xfrm>
            <a:off x="1152524" y="431800"/>
            <a:ext cx="6984131" cy="2592388"/>
            <a:chOff x="1152525" y="431800"/>
            <a:chExt cx="6591300" cy="2592388"/>
          </a:xfrm>
        </p:grpSpPr>
        <p:pic>
          <p:nvPicPr>
            <p:cNvPr id="4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525" y="431800"/>
              <a:ext cx="6591300" cy="1728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889125" y="1641475"/>
              <a:ext cx="5473700" cy="642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Základní škola Sedmikráska, o.p.s.</a:t>
              </a:r>
            </a:p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Bezručova 293, 756 61 Rožnov pod Radhoštěm</a:t>
              </a: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311525" y="2384425"/>
              <a:ext cx="2670175" cy="639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Projekt Sedmikráska</a:t>
              </a:r>
            </a:p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CZ.1.07/1.4.00/21.3812</a:t>
              </a:r>
            </a:p>
          </p:txBody>
        </p:sp>
      </p:grpSp>
      <p:sp>
        <p:nvSpPr>
          <p:cNvPr id="7" name="TextovéPole 6"/>
          <p:cNvSpPr txBox="1"/>
          <p:nvPr/>
        </p:nvSpPr>
        <p:spPr>
          <a:xfrm>
            <a:off x="1152524" y="3531785"/>
            <a:ext cx="6580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latin typeface="Trebuchet MS" panose="020B0603020202020204" pitchFamily="34" charset="0"/>
              </a:rPr>
              <a:t>Suroviny a plodiny pro textilní průmysl</a:t>
            </a:r>
            <a:endParaRPr lang="cs-CZ" sz="24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21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817467"/>
              </p:ext>
            </p:extLst>
          </p:nvPr>
        </p:nvGraphicFramePr>
        <p:xfrm>
          <a:off x="611561" y="1052736"/>
          <a:ext cx="7560840" cy="36298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0840"/>
              </a:tblGrid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Vzdělávací oblast, tematický okruh, téma vzdělávacího materiálu: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9971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Zeměpis, Socioekonomická geografie, Zemědělství, Hlavní pěstované </a:t>
                      </a:r>
                      <a:r>
                        <a:rPr lang="cs-CZ" sz="1700" dirty="0" smtClean="0">
                          <a:effectLst/>
                        </a:rPr>
                        <a:t> textilní plodiny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6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Metodický list, anotace: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167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Prezentace představuje názorně hlavní</a:t>
                      </a:r>
                      <a:r>
                        <a:rPr lang="cs-CZ" sz="17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pěstované textilní plodiny.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30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86409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3600" b="1" dirty="0" smtClean="0"/>
              <a:t>Suroviny a plodiny pro textilní výrobu</a:t>
            </a:r>
            <a:endParaRPr lang="cs-CZ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700808"/>
            <a:ext cx="7776864" cy="129614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r>
              <a:rPr lang="cs-CZ" sz="2800" i="1" dirty="0" smtClean="0">
                <a:solidFill>
                  <a:schemeClr val="tx1"/>
                </a:solidFill>
              </a:rPr>
              <a:t>Mnoho produktů pocházejících z rostlin i zvířat se využívá k výrobě textilu, provazů, lan, olejů, plsti, ale i stavbě příbytků, předmětů denní potřeby…</a:t>
            </a:r>
            <a:endParaRPr lang="cs-CZ" sz="2800" i="1" dirty="0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3321858"/>
            <a:ext cx="7056784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i="1" dirty="0" smtClean="0"/>
              <a:t>Pěstování plodin nebo chov těchto zvířat závisí především na přírodních podmínkách a využití těchto zdrojů na místních zvyklostech</a:t>
            </a:r>
          </a:p>
          <a:p>
            <a:endParaRPr lang="cs-CZ" sz="2400" i="1" dirty="0"/>
          </a:p>
          <a:p>
            <a:r>
              <a:rPr lang="cs-CZ" sz="2400" i="1" dirty="0" smtClean="0"/>
              <a:t>Napadají tě nějaké takové zdroje? ……..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417485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8550" y="260648"/>
            <a:ext cx="8784976" cy="63408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200" dirty="0" smtClean="0"/>
              <a:t>Poznáš nejčastěji používané zdroje textilních surovin?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51533"/>
              </p:ext>
            </p:extLst>
          </p:nvPr>
        </p:nvGraphicFramePr>
        <p:xfrm>
          <a:off x="1649035" y="1556792"/>
          <a:ext cx="5952183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30" name="Picture 6" descr="http://upload.wikimedia.org/wikipedia/commons/thumb/d/d7/Feld_mit_reifer_Baumwolle.jpeg/120px-Feld_mit_reifer_Baumwolle.jpe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730" y="1102238"/>
            <a:ext cx="2071207" cy="1380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upload.wikimedia.org/wikipedia/commons/thumb/f/fe/Rainy_Season_Jute_Maintenance_5.jpg/120px-Rainy_Season_Jute_Maintenance_5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912367"/>
            <a:ext cx="2019952" cy="151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upload.wikimedia.org/wikipedia/commons/thumb/7/78/Silk_cocoon.jpg/120px-Silk_cocoon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040" y="3070045"/>
            <a:ext cx="2071207" cy="1380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upload.wikimedia.org/wikipedia/commons/thumb/3/32/Yak_Kailash.JPG/120px-Yak_Kailash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1148"/>
            <a:ext cx="1872208" cy="1638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Přímá spojnice se šipkou 6"/>
          <p:cNvCxnSpPr/>
          <p:nvPr/>
        </p:nvCxnSpPr>
        <p:spPr>
          <a:xfrm>
            <a:off x="2415488" y="1700808"/>
            <a:ext cx="2948600" cy="100811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2415488" y="3740378"/>
            <a:ext cx="2804584" cy="45819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V="1">
            <a:off x="2271472" y="4653136"/>
            <a:ext cx="788360" cy="649939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H="1">
            <a:off x="5076056" y="1725038"/>
            <a:ext cx="1762674" cy="13468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>
            <a:off x="5076056" y="3969477"/>
            <a:ext cx="1762674" cy="683659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 flipH="1" flipV="1">
            <a:off x="3817780" y="2912368"/>
            <a:ext cx="3194698" cy="2164829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8" name="Picture 14" descr="http://upload.wikimedia.org/wikipedia/commons/thumb/3/3c/From_flax_to_linseed_oil..JPG/320px-From_flax_to_linseed_oil.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9379" y="4919471"/>
            <a:ext cx="2720302" cy="153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upload.wikimedia.org/wikipedia/commons/thumb/9/97/Cannabis_sativa00.jpg/320px-Cannabis_sativa00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1192765"/>
            <a:ext cx="2160240" cy="143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7514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2800" dirty="0" smtClean="0"/>
              <a:t>Urči k dané surovině oblast nebo stát, který je jejím významným producentem.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4580" y="1484784"/>
            <a:ext cx="8208912" cy="3902433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r>
              <a:rPr lang="cs-CZ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Bavlna                                  </a:t>
            </a:r>
            <a:r>
              <a:rPr lang="cs-CZ" sz="4400" dirty="0" smtClean="0"/>
              <a:t>Čína, Indie, USA, střední Asie, Egypt, Pákistán</a:t>
            </a:r>
          </a:p>
          <a:p>
            <a:pPr marL="0" indent="0">
              <a:buNone/>
            </a:pPr>
            <a:endParaRPr lang="cs-CZ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Juta                                       </a:t>
            </a:r>
            <a:r>
              <a:rPr lang="cs-CZ" sz="4400" dirty="0" smtClean="0"/>
              <a:t>Indie, Indonésie, Bangladéš</a:t>
            </a:r>
          </a:p>
          <a:p>
            <a:endParaRPr lang="cs-CZ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Konopí                                 </a:t>
            </a:r>
            <a:r>
              <a:rPr lang="cs-CZ" sz="4400" dirty="0" smtClean="0"/>
              <a:t>Čína, Indie, USA, střední Asie, Egypt, Pákistán</a:t>
            </a:r>
          </a:p>
          <a:p>
            <a:endParaRPr lang="cs-CZ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Bourec morušový              </a:t>
            </a:r>
            <a:r>
              <a:rPr lang="cs-CZ" sz="4400" dirty="0" smtClean="0"/>
              <a:t>Asie – Čína, Indie, Indonésie</a:t>
            </a:r>
          </a:p>
          <a:p>
            <a:endParaRPr lang="cs-CZ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Len                                       </a:t>
            </a:r>
            <a:r>
              <a:rPr lang="cs-CZ" sz="4400" dirty="0" smtClean="0"/>
              <a:t>Belgie, Nizozemsko, Francie, Ukrajina, Pobaltí,</a:t>
            </a:r>
          </a:p>
          <a:p>
            <a:pPr marL="0" indent="0">
              <a:buNone/>
            </a:pPr>
            <a:r>
              <a:rPr lang="cs-CZ" sz="4400" dirty="0" smtClean="0"/>
              <a:t>                                                    Rusko, Rumunsko, ČR</a:t>
            </a:r>
          </a:p>
          <a:p>
            <a:endParaRPr lang="cs-CZ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Zvířata na srst                    </a:t>
            </a:r>
            <a:r>
              <a:rPr lang="cs-CZ" sz="4400" dirty="0" smtClean="0"/>
              <a:t>Austrálie, Nový Zéland</a:t>
            </a:r>
          </a:p>
          <a:p>
            <a:endParaRPr lang="cs-CZ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419872" y="1412776"/>
            <a:ext cx="5256584" cy="4032448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95536" y="5805264"/>
            <a:ext cx="8280920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000" b="1" i="1" dirty="0" smtClean="0"/>
              <a:t>Dokážeš z výše uvedeného odvodit, v jakých podnebných podmínkách lze tyto suroviny produkovat?</a:t>
            </a:r>
            <a:endParaRPr lang="cs-CZ" sz="2000" b="1" i="1" dirty="0"/>
          </a:p>
        </p:txBody>
      </p:sp>
    </p:spTree>
    <p:extLst>
      <p:ext uri="{BB962C8B-B14F-4D97-AF65-F5344CB8AC3E}">
        <p14:creationId xmlns:p14="http://schemas.microsoft.com/office/powerpoint/2010/main" val="8343101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cs-CZ" sz="3200" dirty="0" smtClean="0"/>
              <a:t>Zajímavosti: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i="1" dirty="0" smtClean="0"/>
              <a:t>Některé z plodin se používají také jako zdroj biopaliva – konopí</a:t>
            </a:r>
          </a:p>
          <a:p>
            <a:r>
              <a:rPr lang="cs-CZ" i="1" dirty="0" smtClean="0"/>
              <a:t>Další jako zdroje oleje – len, konopí</a:t>
            </a:r>
          </a:p>
          <a:p>
            <a:r>
              <a:rPr lang="cs-CZ" i="1" dirty="0" smtClean="0"/>
              <a:t>Nebo jako surovina pro výrobu papíru – konopí</a:t>
            </a:r>
          </a:p>
          <a:p>
            <a:r>
              <a:rPr lang="cs-CZ" i="1" dirty="0" smtClean="0"/>
              <a:t>Nebo na výrobu izolačních textilií – konopí, srst zvířat</a:t>
            </a:r>
          </a:p>
          <a:p>
            <a:r>
              <a:rPr lang="cs-CZ" i="1" dirty="0" smtClean="0"/>
              <a:t>Konopí tohoto materiálu se nepoužívá na vnitřní ani vnější užití – je to technické konopí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218371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02632" cy="56207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cs-CZ" sz="2800" dirty="0" smtClean="0"/>
              <a:t>Zdroje obrázků: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539552" y="1205914"/>
            <a:ext cx="712879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NEZNÁMÝ. </a:t>
            </a:r>
            <a:r>
              <a:rPr lang="en-US" sz="1100" i="1" dirty="0" err="1"/>
              <a:t>wikimedia.commons</a:t>
            </a:r>
            <a:r>
              <a:rPr lang="en-US" sz="1100" dirty="0"/>
              <a:t> [online]. [cit. 1.4.2014]. </a:t>
            </a:r>
            <a:r>
              <a:rPr lang="en-US" sz="1100" dirty="0" err="1"/>
              <a:t>Dostupný</a:t>
            </a:r>
            <a:r>
              <a:rPr lang="en-US" sz="1100" dirty="0"/>
              <a:t> </a:t>
            </a:r>
            <a:r>
              <a:rPr lang="en-US" sz="1100" dirty="0" err="1"/>
              <a:t>na</a:t>
            </a:r>
            <a:r>
              <a:rPr lang="en-US" sz="1100" dirty="0"/>
              <a:t> WWW: http://upload.wikimedia.org/wikipedia/commons/thumb/d/d7/Feld_mit_reifer_Baumwolle.jpeg/120px-Feld_mit_reifer_Baumwolle.jpeg</a:t>
            </a:r>
            <a:endParaRPr lang="cs-CZ" sz="1100" dirty="0"/>
          </a:p>
        </p:txBody>
      </p:sp>
      <p:sp>
        <p:nvSpPr>
          <p:cNvPr id="10" name="Obdélník 9"/>
          <p:cNvSpPr/>
          <p:nvPr/>
        </p:nvSpPr>
        <p:spPr>
          <a:xfrm>
            <a:off x="539552" y="2460871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100" dirty="0"/>
              <a:t>IGOR JEFIMOVS.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1.4.2014]. Dostupný na WWW: http://commons.wikimedia.org/wiki/File:Silk_cocoon.jpg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539552" y="1863913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100" dirty="0"/>
              <a:t>PONGRATZ.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1.4.2014]. Dostupný na WWW: http://commons.wikimedia.org/wiki/File:Yak_Kailash.JPG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539552" y="2931522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100" dirty="0"/>
              <a:t>HANDWERKER.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1.4.2014]. Dostupný na WWW: http://commons.wikimedia.org/wiki/File:From_flax_to_linseed_</a:t>
            </a:r>
            <a:r>
              <a:rPr lang="cs-CZ" sz="1100" dirty="0" err="1"/>
              <a:t>oil</a:t>
            </a:r>
            <a:r>
              <a:rPr lang="cs-CZ" sz="1100" dirty="0"/>
              <a:t>..JPG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539552" y="3645024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100" dirty="0"/>
              <a:t>ABU NAYEEM.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1.4.2014]. Dostupný na WWW: http://upload.wikimedia.org/wikipedia/commons/thumb/f/fe/Rainy_Season_Jute_Maintenance_5.jpg/120px-Rainy_Season_Jute_Maintenance_5.jpg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539552" y="4664998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100" dirty="0"/>
              <a:t>ROTATIONAL.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1.4.2014]. Dostupný na WWW: http://commons.wikimedia.org/wiki/File:Cannabis_sativa00.jpg</a:t>
            </a:r>
          </a:p>
        </p:txBody>
      </p:sp>
    </p:spTree>
    <p:extLst>
      <p:ext uri="{BB962C8B-B14F-4D97-AF65-F5344CB8AC3E}">
        <p14:creationId xmlns:p14="http://schemas.microsoft.com/office/powerpoint/2010/main" val="42650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309</Words>
  <Application>Microsoft Office PowerPoint</Application>
  <PresentationFormat>Předvádění na obrazovce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Prezentace aplikace PowerPoint</vt:lpstr>
      <vt:lpstr>Suroviny a plodiny pro textilní výrobu</vt:lpstr>
      <vt:lpstr>Poznáš nejčastěji používané zdroje textilních surovin?</vt:lpstr>
      <vt:lpstr>Urči k dané surovině oblast nebo stát, který je jejím významným producentem.</vt:lpstr>
      <vt:lpstr>Zajímavosti:</vt:lpstr>
      <vt:lpstr>Zdroje obrázků: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Jolly</dc:creator>
  <cp:lastModifiedBy>Jolly</cp:lastModifiedBy>
  <cp:revision>19</cp:revision>
  <dcterms:created xsi:type="dcterms:W3CDTF">2014-04-01T17:03:08Z</dcterms:created>
  <dcterms:modified xsi:type="dcterms:W3CDTF">2014-09-30T17:25:37Z</dcterms:modified>
</cp:coreProperties>
</file>