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56" r:id="rId4"/>
    <p:sldId id="257" r:id="rId5"/>
    <p:sldId id="258" r:id="rId6"/>
    <p:sldId id="260" r:id="rId7"/>
    <p:sldId id="262" r:id="rId8"/>
    <p:sldId id="261" r:id="rId9"/>
    <p:sldId id="259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82FE-924D-433F-BBD5-4329239BF665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B4E6-E952-4050-A451-E3B8B1DA0F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6189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82FE-924D-433F-BBD5-4329239BF665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B4E6-E952-4050-A451-E3B8B1DA0F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3098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82FE-924D-433F-BBD5-4329239BF665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B4E6-E952-4050-A451-E3B8B1DA0F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983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82FE-924D-433F-BBD5-4329239BF665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B4E6-E952-4050-A451-E3B8B1DA0F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1465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82FE-924D-433F-BBD5-4329239BF665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B4E6-E952-4050-A451-E3B8B1DA0F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5702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82FE-924D-433F-BBD5-4329239BF665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B4E6-E952-4050-A451-E3B8B1DA0F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3017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82FE-924D-433F-BBD5-4329239BF665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B4E6-E952-4050-A451-E3B8B1DA0F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9695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82FE-924D-433F-BBD5-4329239BF665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B4E6-E952-4050-A451-E3B8B1DA0F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380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82FE-924D-433F-BBD5-4329239BF665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B4E6-E952-4050-A451-E3B8B1DA0F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027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82FE-924D-433F-BBD5-4329239BF665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B4E6-E952-4050-A451-E3B8B1DA0F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4163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82FE-924D-433F-BBD5-4329239BF665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B4E6-E952-4050-A451-E3B8B1DA0F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4100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E82FE-924D-433F-BBD5-4329239BF665}" type="datetimeFigureOut">
              <a:rPr lang="cs-CZ" smtClean="0"/>
              <a:t>30.9.2014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7B4E6-E952-4050-A451-E3B8B1DA0F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3445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67544" y="4437112"/>
            <a:ext cx="8136903" cy="14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cs-CZ" altLang="cs-CZ" dirty="0">
                <a:latin typeface="Trebuchet MS" pitchFamily="32" charset="0"/>
              </a:rPr>
              <a:t>Autor: Mgr. Jolana Sobotková</a:t>
            </a:r>
          </a:p>
          <a:p>
            <a:pPr algn="ctr">
              <a:buClrTx/>
              <a:buFontTx/>
              <a:buNone/>
            </a:pPr>
            <a:r>
              <a:rPr lang="cs-CZ" altLang="cs-CZ" dirty="0">
                <a:latin typeface="Trebuchet MS" pitchFamily="32" charset="0"/>
              </a:rPr>
              <a:t>Vytvořeno: </a:t>
            </a:r>
            <a:r>
              <a:rPr lang="cs-CZ" altLang="cs-CZ" dirty="0" smtClean="0">
                <a:latin typeface="Trebuchet MS" pitchFamily="32" charset="0"/>
              </a:rPr>
              <a:t>květen 2014</a:t>
            </a:r>
            <a:endParaRPr lang="cs-CZ" altLang="cs-CZ" dirty="0">
              <a:latin typeface="Trebuchet MS" pitchFamily="32" charset="0"/>
            </a:endParaRPr>
          </a:p>
          <a:p>
            <a:pPr algn="ctr">
              <a:buClrTx/>
              <a:buFontTx/>
              <a:buNone/>
            </a:pPr>
            <a:r>
              <a:rPr lang="cs-CZ" altLang="cs-CZ" dirty="0">
                <a:latin typeface="Trebuchet MS" pitchFamily="32" charset="0"/>
              </a:rPr>
              <a:t>Název: </a:t>
            </a:r>
            <a:r>
              <a:rPr lang="cs-CZ" altLang="cs-CZ" dirty="0"/>
              <a:t>VY_32 _</a:t>
            </a:r>
            <a:r>
              <a:rPr lang="cs-CZ" altLang="cs-CZ" dirty="0" smtClean="0"/>
              <a:t>INOVACE_Z_10_</a:t>
            </a:r>
            <a:r>
              <a:rPr lang="cs-CZ" altLang="cs-CZ" b="1" dirty="0" smtClean="0"/>
              <a:t>Člověk, jeho činnost a vliv na krajinu_8</a:t>
            </a:r>
            <a:r>
              <a:rPr lang="cs-CZ" altLang="cs-CZ" i="1" dirty="0" smtClean="0"/>
              <a:t> </a:t>
            </a:r>
            <a:endParaRPr lang="cs-CZ" altLang="cs-CZ" i="1" dirty="0"/>
          </a:p>
          <a:p>
            <a:pPr algn="ctr">
              <a:buClrTx/>
              <a:buFontTx/>
              <a:buNone/>
            </a:pPr>
            <a:r>
              <a:rPr lang="cs-CZ" altLang="cs-CZ" i="1" dirty="0"/>
              <a:t>8. </a:t>
            </a:r>
            <a:r>
              <a:rPr lang="cs-CZ" altLang="cs-CZ" i="1" dirty="0" smtClean="0"/>
              <a:t> -  9. ročník</a:t>
            </a:r>
            <a:endParaRPr lang="cs-CZ" altLang="cs-CZ" i="1" dirty="0"/>
          </a:p>
        </p:txBody>
      </p:sp>
      <p:grpSp>
        <p:nvGrpSpPr>
          <p:cNvPr id="3" name="Skupina 2"/>
          <p:cNvGrpSpPr/>
          <p:nvPr/>
        </p:nvGrpSpPr>
        <p:grpSpPr>
          <a:xfrm>
            <a:off x="1152524" y="431800"/>
            <a:ext cx="6984131" cy="2592388"/>
            <a:chOff x="1152525" y="431800"/>
            <a:chExt cx="6591300" cy="2592388"/>
          </a:xfrm>
        </p:grpSpPr>
        <p:pic>
          <p:nvPicPr>
            <p:cNvPr id="4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2525" y="431800"/>
              <a:ext cx="6591300" cy="1728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>
              <a:off x="1889125" y="1641475"/>
              <a:ext cx="5473700" cy="642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5pPr>
              <a:lvl6pPr marL="25146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6pPr>
              <a:lvl7pPr marL="29718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7pPr>
              <a:lvl8pPr marL="34290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8pPr>
              <a:lvl9pPr marL="38862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cs-CZ" altLang="cs-CZ" dirty="0">
                  <a:latin typeface="Trebuchet MS" pitchFamily="32" charset="0"/>
                </a:rPr>
                <a:t>Základní škola Sedmikráska, o.p.s.</a:t>
              </a:r>
            </a:p>
            <a:p>
              <a:pPr algn="ctr">
                <a:buClrTx/>
                <a:buFontTx/>
                <a:buNone/>
              </a:pPr>
              <a:r>
                <a:rPr lang="cs-CZ" altLang="cs-CZ" dirty="0">
                  <a:latin typeface="Trebuchet MS" pitchFamily="32" charset="0"/>
                </a:rPr>
                <a:t>Bezručova 293, 756 61 Rožnov pod Radhoštěm</a:t>
              </a:r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3311525" y="2384425"/>
              <a:ext cx="2670175" cy="639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5pPr>
              <a:lvl6pPr marL="25146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6pPr>
              <a:lvl7pPr marL="29718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7pPr>
              <a:lvl8pPr marL="34290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8pPr>
              <a:lvl9pPr marL="38862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cs-CZ" altLang="cs-CZ">
                  <a:latin typeface="Trebuchet MS" pitchFamily="32" charset="0"/>
                </a:rPr>
                <a:t>Projekt Sedmikráska</a:t>
              </a:r>
            </a:p>
            <a:p>
              <a:pPr algn="ctr">
                <a:buClrTx/>
                <a:buFontTx/>
                <a:buNone/>
              </a:pPr>
              <a:r>
                <a:rPr lang="cs-CZ" altLang="cs-CZ">
                  <a:latin typeface="Trebuchet MS" pitchFamily="32" charset="0"/>
                </a:rPr>
                <a:t>CZ.1.07/1.4.00/21.3812</a:t>
              </a:r>
            </a:p>
          </p:txBody>
        </p:sp>
      </p:grpSp>
      <p:sp>
        <p:nvSpPr>
          <p:cNvPr id="7" name="TextovéPole 6"/>
          <p:cNvSpPr txBox="1"/>
          <p:nvPr/>
        </p:nvSpPr>
        <p:spPr>
          <a:xfrm>
            <a:off x="2843808" y="3573016"/>
            <a:ext cx="403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latin typeface="Trebuchet MS" panose="020B0603020202020204" pitchFamily="34" charset="0"/>
              </a:rPr>
              <a:t>Obnovitelné zdroje energie</a:t>
            </a:r>
            <a:endParaRPr lang="cs-CZ" sz="2000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05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142430"/>
              </p:ext>
            </p:extLst>
          </p:nvPr>
        </p:nvGraphicFramePr>
        <p:xfrm>
          <a:off x="467544" y="836711"/>
          <a:ext cx="8216783" cy="30166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16783"/>
              </a:tblGrid>
              <a:tr h="3600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700" dirty="0">
                          <a:effectLst/>
                        </a:rPr>
                        <a:t>Vzdělávací oblast, tematický okruh, téma vzdělávacího materiálu:</a:t>
                      </a:r>
                      <a:endParaRPr lang="cs-CZ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86" marR="640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</a:tr>
              <a:tr h="8716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7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700" dirty="0">
                          <a:effectLst/>
                        </a:rPr>
                        <a:t>Zeměpis, Socioekonomická geografie, </a:t>
                      </a:r>
                      <a:r>
                        <a:rPr lang="cs-CZ" sz="1700" dirty="0" smtClean="0">
                          <a:effectLst/>
                        </a:rPr>
                        <a:t>Průmysl,</a:t>
                      </a:r>
                      <a:r>
                        <a:rPr lang="cs-CZ" sz="1700" baseline="0" dirty="0" smtClean="0">
                          <a:effectLst/>
                        </a:rPr>
                        <a:t> Výroba energie, Obnovitelné zdroje</a:t>
                      </a:r>
                      <a:endParaRPr lang="cs-CZ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86" marR="640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700" dirty="0">
                          <a:effectLst/>
                        </a:rPr>
                        <a:t>Metodický list, anotace:</a:t>
                      </a:r>
                      <a:endParaRPr lang="cs-CZ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86" marR="640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</a:tr>
              <a:tr h="1424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700" dirty="0">
                          <a:effectLst/>
                        </a:rPr>
                        <a:t> </a:t>
                      </a:r>
                      <a:r>
                        <a:rPr lang="cs-CZ" sz="1700" dirty="0" smtClean="0">
                          <a:effectLst/>
                        </a:rPr>
                        <a:t>Prezentace přibližuje názorně jednotlivé obnovitelné zdroje pro výrobu elektrické energie.</a:t>
                      </a:r>
                      <a:endParaRPr lang="cs-CZ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86" marR="640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3856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100811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Obnovitelné zdroje energie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71600" y="1844824"/>
            <a:ext cx="6800800" cy="15121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cs-CZ" sz="2800" dirty="0" smtClean="0">
                <a:solidFill>
                  <a:schemeClr val="tx1"/>
                </a:solidFill>
              </a:rPr>
              <a:t>Obnovitelné zdroje energie jsou ty, které se samy nebo za přispění člověka dovedou obnovovat a poskytovat energii opakovaně.</a:t>
            </a:r>
            <a:endParaRPr lang="cs-CZ" sz="2800" dirty="0">
              <a:solidFill>
                <a:schemeClr val="tx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83568" y="5970814"/>
            <a:ext cx="7573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i="1" dirty="0" smtClean="0">
                <a:solidFill>
                  <a:schemeClr val="tx2">
                    <a:lumMod val="75000"/>
                  </a:schemeClr>
                </a:solidFill>
              </a:rPr>
              <a:t>Víte, co znamenají pojmy eolický, solární, </a:t>
            </a:r>
            <a:r>
              <a:rPr lang="cs-CZ" i="1" dirty="0" err="1" smtClean="0">
                <a:solidFill>
                  <a:schemeClr val="tx2">
                    <a:lumMod val="75000"/>
                  </a:schemeClr>
                </a:solidFill>
              </a:rPr>
              <a:t>fotovoltaický</a:t>
            </a:r>
            <a:r>
              <a:rPr lang="cs-CZ" i="1" dirty="0" smtClean="0">
                <a:solidFill>
                  <a:schemeClr val="tx2">
                    <a:lumMod val="75000"/>
                  </a:schemeClr>
                </a:solidFill>
              </a:rPr>
              <a:t>, geotermální,  biomasa?</a:t>
            </a:r>
            <a:endParaRPr lang="cs-CZ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18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04056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Vzhledem k tomu, že neobnovitelné zdroje nejsou nevyčerpatelné, nabývají obnovitelné zdroje stále většího významu</a:t>
            </a:r>
          </a:p>
          <a:p>
            <a:r>
              <a:rPr lang="cs-CZ" dirty="0" smtClean="0"/>
              <a:t>Výroba energie za jejich pomoci je z velké míry ekologická, nenechávají za sebou žádné negativní vlivy na životní prostředí</a:t>
            </a:r>
          </a:p>
          <a:p>
            <a:r>
              <a:rPr lang="cs-CZ" dirty="0" smtClean="0"/>
              <a:t>Nevýhodou některých je náročnost výstavby elektráren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874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0" descr="http://upload.wikimedia.org/wikipedia/commons/thumb/4/4f/Scrobysands04.11.2005.b.jpg/800px-Scrobysands04.11.2005.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716" y="116632"/>
            <a:ext cx="6947991" cy="5202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3587903"/>
            <a:ext cx="9144000" cy="273630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b="1" dirty="0" smtClean="0"/>
              <a:t>Energie větru </a:t>
            </a:r>
          </a:p>
          <a:p>
            <a:r>
              <a:rPr lang="cs-CZ" sz="2200" dirty="0" smtClean="0"/>
              <a:t>Energie větru využívá přeměnu pohybové energie větru na elektrickou</a:t>
            </a:r>
          </a:p>
          <a:p>
            <a:r>
              <a:rPr lang="cs-CZ" sz="2200" dirty="0" smtClean="0"/>
              <a:t>Budovat se dají v lokalitách, kde je předpoklad pravidelného působení větru</a:t>
            </a:r>
          </a:p>
          <a:p>
            <a:r>
              <a:rPr lang="cs-CZ" sz="2200" dirty="0" smtClean="0"/>
              <a:t>Velmi často je lze najít v moři v pobřežních oblastech (Dánsko, Nizozemí, Francie, USA</a:t>
            </a:r>
          </a:p>
          <a:p>
            <a:r>
              <a:rPr lang="cs-CZ" sz="2200" dirty="0" smtClean="0"/>
              <a:t>Diskutované nevýhody: hlučnost, vliv na ptáky a zvěř, příjem signálu</a:t>
            </a:r>
            <a:endParaRPr lang="cs-CZ" sz="2200" dirty="0"/>
          </a:p>
        </p:txBody>
      </p:sp>
      <p:sp>
        <p:nvSpPr>
          <p:cNvPr id="4" name="Obdélník 3"/>
          <p:cNvSpPr/>
          <p:nvPr/>
        </p:nvSpPr>
        <p:spPr>
          <a:xfrm>
            <a:off x="210847" y="6347725"/>
            <a:ext cx="864918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100" dirty="0" smtClean="0"/>
              <a:t>http://www.cez.cz/cs/vyroba-elektriny/obnovitelne-zdroje/vitr/flash-model-jak-funguje-vetrna-elektrarna.html</a:t>
            </a:r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130887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ile:Webberville Solar Farm Near Austin Texas from the Ai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5" y="2191562"/>
            <a:ext cx="6251848" cy="4688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79712" y="-21889"/>
            <a:ext cx="7165534" cy="316285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cs-CZ" sz="2600" dirty="0" smtClean="0"/>
              <a:t>Energie Slunce</a:t>
            </a:r>
          </a:p>
          <a:p>
            <a:r>
              <a:rPr lang="cs-CZ" sz="2200" dirty="0" smtClean="0"/>
              <a:t>Patří k nejčistším a nejšetrnějším způsobům získávání energie </a:t>
            </a:r>
          </a:p>
          <a:p>
            <a:r>
              <a:rPr lang="cs-CZ" sz="2200" dirty="0" smtClean="0"/>
              <a:t>Využívá se buď přímé přeměny světla na elektrony anebo přeměny tepla na el. energii.</a:t>
            </a:r>
          </a:p>
          <a:p>
            <a:r>
              <a:rPr lang="cs-CZ" sz="2200" dirty="0" smtClean="0"/>
              <a:t>Používají se </a:t>
            </a:r>
            <a:r>
              <a:rPr lang="cs-CZ" sz="2200" dirty="0" err="1" smtClean="0"/>
              <a:t>fotovoltaické</a:t>
            </a:r>
            <a:r>
              <a:rPr lang="cs-CZ" sz="2200" dirty="0" smtClean="0"/>
              <a:t> články nebo sluneční sběrače</a:t>
            </a:r>
          </a:p>
          <a:p>
            <a:r>
              <a:rPr lang="cs-CZ" sz="2200" dirty="0" smtClean="0"/>
              <a:t>Diskutované problémy: co s opotřebenými články, zábor úrodné půdy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71132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1335" y="2996952"/>
            <a:ext cx="7596336" cy="361619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      </a:t>
            </a:r>
            <a:r>
              <a:rPr lang="cs-CZ" sz="2800" b="1" dirty="0" smtClean="0"/>
              <a:t>Energie vody</a:t>
            </a:r>
          </a:p>
          <a:p>
            <a:r>
              <a:rPr lang="cs-CZ" sz="2400" dirty="0" smtClean="0"/>
              <a:t>Vodní energii lze využívat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více způsoby</a:t>
            </a:r>
          </a:p>
          <a:p>
            <a:pPr marL="0" indent="0">
              <a:buNone/>
            </a:pPr>
            <a:r>
              <a:rPr lang="cs-CZ" sz="2400" dirty="0" smtClean="0"/>
              <a:t>   - výstavba přehradních nádrží na řekách</a:t>
            </a:r>
          </a:p>
          <a:p>
            <a:pPr marL="0" indent="0">
              <a:buNone/>
            </a:pPr>
            <a:r>
              <a:rPr lang="cs-CZ" sz="2400" dirty="0" smtClean="0"/>
              <a:t>   - přečerpávací elektrárny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- přílivové a příbojové elektrárny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- umělé ostrovy</a:t>
            </a:r>
          </a:p>
          <a:p>
            <a:r>
              <a:rPr lang="cs-CZ" sz="2400" dirty="0" smtClean="0"/>
              <a:t>Pohybová energie vody se mění na elektrickou energii</a:t>
            </a:r>
            <a:endParaRPr lang="cs-CZ" dirty="0"/>
          </a:p>
        </p:txBody>
      </p:sp>
      <p:pic>
        <p:nvPicPr>
          <p:cNvPr id="3076" name="Picture 4" descr="http://upload.wikimedia.org/wikipedia/commons/thumb/0/03/Srisailam-dam-with-gates-open-2.jpg/800px-Srisailam-dam-with-gates-open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914" y="0"/>
            <a:ext cx="5340085" cy="4005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215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upload.wikimedia.org/wikipedia/commons/thumb/8/8f/Blas_Brisoli_Dam.jpg/800px-Blas_Brisoli_Da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8771" y="2420888"/>
            <a:ext cx="6775229" cy="4452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://upload.wikimedia.org/wikipedia/commons/thumb/b/b5/Chine-0852.JPG/800px-Chine-085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4737542" cy="321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497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18456" cy="706090"/>
          </a:xfrm>
        </p:spPr>
        <p:txBody>
          <a:bodyPr>
            <a:normAutofit/>
          </a:bodyPr>
          <a:lstStyle/>
          <a:p>
            <a:pPr algn="l"/>
            <a:r>
              <a:rPr lang="cs-CZ" sz="2000" dirty="0" smtClean="0"/>
              <a:t>Zdroje: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340968"/>
          </a:xfrm>
        </p:spPr>
        <p:txBody>
          <a:bodyPr/>
          <a:lstStyle/>
          <a:p>
            <a:endParaRPr lang="cs-CZ" sz="1200" dirty="0" smtClean="0"/>
          </a:p>
          <a:p>
            <a:r>
              <a:rPr lang="cs-CZ" sz="1200" dirty="0"/>
              <a:t>MISS.HYPER. </a:t>
            </a:r>
            <a:r>
              <a:rPr lang="cs-CZ" sz="1200" i="1" dirty="0" err="1"/>
              <a:t>wikimedia.commons</a:t>
            </a:r>
            <a:r>
              <a:rPr lang="cs-CZ" sz="1200" dirty="0"/>
              <a:t> [online]. [cit. 30.9.2014]. Dostupný na WWW: http://commons.wikimedia.org/wiki/Wind_farm#mediaviewer/File:Scrobysands04.11.2005.b.jpg</a:t>
            </a:r>
          </a:p>
          <a:p>
            <a:r>
              <a:rPr lang="cs-CZ" sz="1200" dirty="0"/>
              <a:t/>
            </a:r>
            <a:br>
              <a:rPr lang="cs-CZ" sz="1200" dirty="0"/>
            </a:br>
            <a:r>
              <a:rPr lang="cs-CZ" sz="1100" dirty="0"/>
              <a:t>THETDOG. </a:t>
            </a:r>
            <a:r>
              <a:rPr lang="cs-CZ" sz="1100" i="1" dirty="0" err="1"/>
              <a:t>wikimedia.commons</a:t>
            </a:r>
            <a:r>
              <a:rPr lang="cs-CZ" sz="1100" dirty="0"/>
              <a:t> [online]. [cit. 30.9.2014]. Dostupný na WWW: http://commons.wikimedia.org/wiki/File:Webberville_Solar_Farm_Near_Austin_Texas_from_the_Air.JPG?uselang=p</a:t>
            </a:r>
          </a:p>
          <a:p>
            <a:r>
              <a:rPr lang="cs-CZ" sz="1100" dirty="0"/>
              <a:t/>
            </a:r>
            <a:br>
              <a:rPr lang="cs-CZ" sz="1100" dirty="0"/>
            </a:br>
            <a:r>
              <a:rPr lang="cs-CZ" sz="1100" dirty="0"/>
              <a:t>PABLOD.FIORE. </a:t>
            </a:r>
            <a:r>
              <a:rPr lang="cs-CZ" sz="1100" i="1" dirty="0" err="1"/>
              <a:t>wikimedia.commons</a:t>
            </a:r>
            <a:r>
              <a:rPr lang="cs-CZ" sz="1100" dirty="0"/>
              <a:t> [online]. [cit. 30.9.2014]. Dostupný na WWW: http://commons.wikimedia.org/wiki/Dam#mediaviewer/File:Blas_Brisoli_Dam.jpg</a:t>
            </a:r>
          </a:p>
          <a:p>
            <a:r>
              <a:rPr lang="cs-CZ" sz="1100" dirty="0"/>
              <a:t/>
            </a:r>
            <a:br>
              <a:rPr lang="cs-CZ" sz="1100" dirty="0"/>
            </a:br>
            <a:r>
              <a:rPr lang="cs-CZ" sz="1100" dirty="0"/>
              <a:t>BLUESY.PETE. </a:t>
            </a:r>
            <a:r>
              <a:rPr lang="cs-CZ" sz="1100" i="1" dirty="0" err="1"/>
              <a:t>wikimedia.commons</a:t>
            </a:r>
            <a:r>
              <a:rPr lang="cs-CZ" sz="1100" dirty="0"/>
              <a:t> [online]. [cit. 30.9.2014]. Dostupný na WWW: http://commons.wikimedia.org/wiki/Dam#mediaviewer/File:Chine-0852.JPG</a:t>
            </a:r>
          </a:p>
          <a:p>
            <a:r>
              <a:rPr lang="cs-CZ" sz="1100" dirty="0"/>
              <a:t/>
            </a:r>
            <a:br>
              <a:rPr lang="cs-CZ" sz="1100" dirty="0"/>
            </a:br>
            <a:r>
              <a:rPr lang="cs-CZ" sz="1100" dirty="0"/>
              <a:t>CHINTOHERE. </a:t>
            </a:r>
            <a:r>
              <a:rPr lang="cs-CZ" sz="1100" i="1" dirty="0" err="1"/>
              <a:t>wikimedia.commons</a:t>
            </a:r>
            <a:r>
              <a:rPr lang="cs-CZ" sz="1100" dirty="0"/>
              <a:t> [online]. [cit. 30.9.2014]. Dostupný na WWW: http://commons.wikimedia.org/wiki/Dam#mediaviewer/File:Srisailam-dam-with-gates-open-2.jpg</a:t>
            </a:r>
          </a:p>
          <a:p>
            <a:endParaRPr lang="cs-CZ" sz="1100" dirty="0" smtClean="0"/>
          </a:p>
        </p:txBody>
      </p:sp>
    </p:spTree>
    <p:extLst>
      <p:ext uri="{BB962C8B-B14F-4D97-AF65-F5344CB8AC3E}">
        <p14:creationId xmlns:p14="http://schemas.microsoft.com/office/powerpoint/2010/main" val="301266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</TotalTime>
  <Words>287</Words>
  <Application>Microsoft Office PowerPoint</Application>
  <PresentationFormat>Předvádění na obrazovce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Prezentace aplikace PowerPoint</vt:lpstr>
      <vt:lpstr>Prezentace aplikace PowerPoint</vt:lpstr>
      <vt:lpstr>Obnovitelné zdroje energie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Zdroje: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Obnovitelné zdroje energie</dc:title>
  <dc:creator>Jolly</dc:creator>
  <cp:lastModifiedBy>Jolly</cp:lastModifiedBy>
  <cp:revision>15</cp:revision>
  <dcterms:created xsi:type="dcterms:W3CDTF">2014-05-25T10:32:27Z</dcterms:created>
  <dcterms:modified xsi:type="dcterms:W3CDTF">2014-09-30T17:33:52Z</dcterms:modified>
</cp:coreProperties>
</file>