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1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8" r:id="rId15"/>
    <p:sldId id="269" r:id="rId16"/>
    <p:sldId id="267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641B-43C6-4990-868C-50DC838D72A7}" type="datetimeFigureOut">
              <a:rPr lang="cs-CZ" smtClean="0"/>
              <a:t>30.10.2014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5A9-CAF1-45D6-81CB-45000B16B4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5307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641B-43C6-4990-868C-50DC838D72A7}" type="datetimeFigureOut">
              <a:rPr lang="cs-CZ" smtClean="0"/>
              <a:t>30.10.2014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5A9-CAF1-45D6-81CB-45000B16B4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3414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641B-43C6-4990-868C-50DC838D72A7}" type="datetimeFigureOut">
              <a:rPr lang="cs-CZ" smtClean="0"/>
              <a:t>30.10.2014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5A9-CAF1-45D6-81CB-45000B16B4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0623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641B-43C6-4990-868C-50DC838D72A7}" type="datetimeFigureOut">
              <a:rPr lang="cs-CZ" smtClean="0"/>
              <a:t>30.10.2014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5A9-CAF1-45D6-81CB-45000B16B4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469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641B-43C6-4990-868C-50DC838D72A7}" type="datetimeFigureOut">
              <a:rPr lang="cs-CZ" smtClean="0"/>
              <a:t>30.10.2014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5A9-CAF1-45D6-81CB-45000B16B4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9413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641B-43C6-4990-868C-50DC838D72A7}" type="datetimeFigureOut">
              <a:rPr lang="cs-CZ" smtClean="0"/>
              <a:t>30.10.2014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5A9-CAF1-45D6-81CB-45000B16B4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7330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641B-43C6-4990-868C-50DC838D72A7}" type="datetimeFigureOut">
              <a:rPr lang="cs-CZ" smtClean="0"/>
              <a:t>30.10.2014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5A9-CAF1-45D6-81CB-45000B16B4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7367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641B-43C6-4990-868C-50DC838D72A7}" type="datetimeFigureOut">
              <a:rPr lang="cs-CZ" smtClean="0"/>
              <a:t>30.10.2014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5A9-CAF1-45D6-81CB-45000B16B4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0606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641B-43C6-4990-868C-50DC838D72A7}" type="datetimeFigureOut">
              <a:rPr lang="cs-CZ" smtClean="0"/>
              <a:t>30.10.2014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5A9-CAF1-45D6-81CB-45000B16B4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2389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641B-43C6-4990-868C-50DC838D72A7}" type="datetimeFigureOut">
              <a:rPr lang="cs-CZ" smtClean="0"/>
              <a:t>30.10.2014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5A9-CAF1-45D6-81CB-45000B16B4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7185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641B-43C6-4990-868C-50DC838D72A7}" type="datetimeFigureOut">
              <a:rPr lang="cs-CZ" smtClean="0"/>
              <a:t>30.10.2014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5A9-CAF1-45D6-81CB-45000B16B4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8252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0641B-43C6-4990-868C-50DC838D72A7}" type="datetimeFigureOut">
              <a:rPr lang="cs-CZ" smtClean="0"/>
              <a:t>30.10.2014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5A9-CAF1-45D6-81CB-45000B16B4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5743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467544" y="4437112"/>
            <a:ext cx="8136903" cy="14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ctr">
              <a:buClrTx/>
              <a:buFontTx/>
              <a:buNone/>
            </a:pPr>
            <a:r>
              <a:rPr lang="cs-CZ" altLang="cs-CZ" dirty="0">
                <a:latin typeface="Trebuchet MS" pitchFamily="32" charset="0"/>
              </a:rPr>
              <a:t>Autor: Mgr. Jolana Sobotková</a:t>
            </a:r>
          </a:p>
          <a:p>
            <a:pPr algn="ctr">
              <a:buClrTx/>
              <a:buFontTx/>
              <a:buNone/>
            </a:pPr>
            <a:r>
              <a:rPr lang="cs-CZ" altLang="cs-CZ" dirty="0">
                <a:latin typeface="Trebuchet MS" pitchFamily="32" charset="0"/>
              </a:rPr>
              <a:t>Vytvořeno: </a:t>
            </a:r>
            <a:r>
              <a:rPr lang="cs-CZ" altLang="cs-CZ" dirty="0" smtClean="0">
                <a:latin typeface="Trebuchet MS" pitchFamily="32" charset="0"/>
              </a:rPr>
              <a:t>září 2014</a:t>
            </a:r>
            <a:endParaRPr lang="cs-CZ" altLang="cs-CZ" dirty="0">
              <a:latin typeface="Trebuchet MS" pitchFamily="32" charset="0"/>
            </a:endParaRPr>
          </a:p>
          <a:p>
            <a:pPr algn="ctr">
              <a:buClrTx/>
              <a:buFontTx/>
              <a:buNone/>
            </a:pPr>
            <a:r>
              <a:rPr lang="cs-CZ" altLang="cs-CZ" dirty="0">
                <a:latin typeface="Trebuchet MS" pitchFamily="32" charset="0"/>
              </a:rPr>
              <a:t>Název: </a:t>
            </a:r>
            <a:r>
              <a:rPr lang="cs-CZ" altLang="cs-CZ" dirty="0"/>
              <a:t>VY_32 _</a:t>
            </a:r>
            <a:r>
              <a:rPr lang="cs-CZ" altLang="cs-CZ" dirty="0" smtClean="0"/>
              <a:t>INOVACE_Z_10_</a:t>
            </a:r>
            <a:r>
              <a:rPr lang="cs-CZ" altLang="cs-CZ" b="1" dirty="0" smtClean="0"/>
              <a:t>Člověk, jeho činnost a vliv na krajinu_17</a:t>
            </a:r>
            <a:r>
              <a:rPr lang="cs-CZ" altLang="cs-CZ" i="1" dirty="0" smtClean="0"/>
              <a:t> </a:t>
            </a:r>
            <a:endParaRPr lang="cs-CZ" altLang="cs-CZ" i="1" dirty="0"/>
          </a:p>
          <a:p>
            <a:pPr algn="ctr">
              <a:buClrTx/>
              <a:buFontTx/>
              <a:buNone/>
            </a:pPr>
            <a:r>
              <a:rPr lang="cs-CZ" altLang="cs-CZ" i="1" dirty="0"/>
              <a:t>8. </a:t>
            </a:r>
            <a:r>
              <a:rPr lang="cs-CZ" altLang="cs-CZ" i="1" dirty="0" smtClean="0"/>
              <a:t> -  9. ročník</a:t>
            </a:r>
            <a:endParaRPr lang="cs-CZ" altLang="cs-CZ" i="1" dirty="0"/>
          </a:p>
        </p:txBody>
      </p:sp>
      <p:grpSp>
        <p:nvGrpSpPr>
          <p:cNvPr id="3" name="Skupina 2"/>
          <p:cNvGrpSpPr/>
          <p:nvPr/>
        </p:nvGrpSpPr>
        <p:grpSpPr>
          <a:xfrm>
            <a:off x="1152524" y="431800"/>
            <a:ext cx="6984131" cy="2592388"/>
            <a:chOff x="1152525" y="431800"/>
            <a:chExt cx="6591300" cy="2592388"/>
          </a:xfrm>
        </p:grpSpPr>
        <p:pic>
          <p:nvPicPr>
            <p:cNvPr id="4" name="Picture 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2525" y="431800"/>
              <a:ext cx="6591300" cy="1728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>
              <a:off x="1889125" y="1641475"/>
              <a:ext cx="5473700" cy="6429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5pPr>
              <a:lvl6pPr marL="25146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6pPr>
              <a:lvl7pPr marL="29718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7pPr>
              <a:lvl8pPr marL="34290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8pPr>
              <a:lvl9pPr marL="38862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cs-CZ" altLang="cs-CZ" dirty="0">
                  <a:latin typeface="Trebuchet MS" pitchFamily="32" charset="0"/>
                </a:rPr>
                <a:t>Základní škola Sedmikráska, o.p.s.</a:t>
              </a:r>
            </a:p>
            <a:p>
              <a:pPr algn="ctr">
                <a:buClrTx/>
                <a:buFontTx/>
                <a:buNone/>
              </a:pPr>
              <a:r>
                <a:rPr lang="cs-CZ" altLang="cs-CZ" dirty="0">
                  <a:latin typeface="Trebuchet MS" pitchFamily="32" charset="0"/>
                </a:rPr>
                <a:t>Bezručova 293, 756 61 Rožnov pod Radhoštěm</a:t>
              </a:r>
            </a:p>
          </p:txBody>
        </p:sp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3311525" y="2384425"/>
              <a:ext cx="2670175" cy="639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5pPr>
              <a:lvl6pPr marL="25146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6pPr>
              <a:lvl7pPr marL="29718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7pPr>
              <a:lvl8pPr marL="34290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8pPr>
              <a:lvl9pPr marL="38862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cs-CZ" altLang="cs-CZ">
                  <a:latin typeface="Trebuchet MS" pitchFamily="32" charset="0"/>
                </a:rPr>
                <a:t>Projekt Sedmikráska</a:t>
              </a:r>
            </a:p>
            <a:p>
              <a:pPr algn="ctr">
                <a:buClrTx/>
                <a:buFontTx/>
                <a:buNone/>
              </a:pPr>
              <a:r>
                <a:rPr lang="cs-CZ" altLang="cs-CZ">
                  <a:latin typeface="Trebuchet MS" pitchFamily="32" charset="0"/>
                </a:rPr>
                <a:t>CZ.1.07/1.4.00/21.3812</a:t>
              </a:r>
            </a:p>
          </p:txBody>
        </p:sp>
      </p:grpSp>
      <p:sp>
        <p:nvSpPr>
          <p:cNvPr id="7" name="TextovéPole 6"/>
          <p:cNvSpPr txBox="1"/>
          <p:nvPr/>
        </p:nvSpPr>
        <p:spPr>
          <a:xfrm>
            <a:off x="971600" y="3573016"/>
            <a:ext cx="7560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latin typeface="Trebuchet MS" panose="020B0603020202020204" pitchFamily="34" charset="0"/>
              </a:rPr>
              <a:t>Společensko-hospodářské </a:t>
            </a:r>
            <a:r>
              <a:rPr lang="cs-CZ" sz="2000" b="1" dirty="0" smtClean="0">
                <a:latin typeface="Trebuchet MS" panose="020B0603020202020204" pitchFamily="34" charset="0"/>
              </a:rPr>
              <a:t>vlivy na krajinu a životní prostředí</a:t>
            </a:r>
            <a:endParaRPr lang="cs-CZ" sz="2000" b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141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softEdge rad="63500"/>
          </a:effectLst>
        </p:spPr>
        <p:txBody>
          <a:bodyPr/>
          <a:lstStyle/>
          <a:p>
            <a:r>
              <a:rPr lang="cs-CZ" dirty="0" smtClean="0"/>
              <a:t>Urbanizace – rozrůstání se měst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Clr>
                <a:schemeClr val="bg2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Výrazná změna krajinného charakteru i její </a:t>
            </a:r>
            <a:r>
              <a:rPr lang="cs-CZ" dirty="0"/>
              <a:t>f</a:t>
            </a:r>
            <a:r>
              <a:rPr lang="cs-CZ" dirty="0" smtClean="0"/>
              <a:t>unkce</a:t>
            </a:r>
          </a:p>
          <a:p>
            <a:pPr>
              <a:buClr>
                <a:schemeClr val="bg2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Zábor půdy</a:t>
            </a:r>
          </a:p>
          <a:p>
            <a:pPr>
              <a:buClr>
                <a:schemeClr val="bg2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Spotřeba vody</a:t>
            </a:r>
          </a:p>
          <a:p>
            <a:pPr>
              <a:buClr>
                <a:schemeClr val="bg2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Kumulace odpadů (průmysl i domácnosti)</a:t>
            </a:r>
          </a:p>
          <a:p>
            <a:pPr>
              <a:buClr>
                <a:schemeClr val="bg2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Exhalace z domácností i dopravy</a:t>
            </a:r>
          </a:p>
          <a:p>
            <a:pPr>
              <a:buClr>
                <a:schemeClr val="bg2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Málo zeleně</a:t>
            </a:r>
          </a:p>
          <a:p>
            <a:pPr>
              <a:buClr>
                <a:schemeClr val="bg2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Nutnost čistíren odpadních vod</a:t>
            </a:r>
          </a:p>
          <a:p>
            <a:pPr>
              <a:buClr>
                <a:schemeClr val="bg2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Smog – vliv na zdraví obyvatel</a:t>
            </a:r>
          </a:p>
          <a:p>
            <a:pPr>
              <a:buClr>
                <a:schemeClr val="bg2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endParaRPr lang="cs-CZ" dirty="0" smtClean="0"/>
          </a:p>
          <a:p>
            <a:pPr>
              <a:buClr>
                <a:schemeClr val="bg2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080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lin ang="5400000" scaled="1"/>
            <a:tileRect/>
          </a:gradFill>
          <a:effectLst>
            <a:softEdge rad="63500"/>
          </a:effectLst>
        </p:spPr>
        <p:txBody>
          <a:bodyPr>
            <a:normAutofit/>
          </a:bodyPr>
          <a:lstStyle/>
          <a:p>
            <a:r>
              <a:rPr lang="cs-CZ" dirty="0" smtClean="0"/>
              <a:t>Lesnictví a vodní hospodářství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chemeClr val="accent3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Zalesňování i odlesňování způsobují změny v charakteru krajiny, zastoupení rostlin i živočichů</a:t>
            </a:r>
          </a:p>
          <a:p>
            <a:pPr>
              <a:buClr>
                <a:schemeClr val="accent3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Změna klimatických podmínek (místních i v celosvětovém měřítku)</a:t>
            </a:r>
          </a:p>
          <a:p>
            <a:pPr>
              <a:buClr>
                <a:schemeClr val="accent3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Lesy jsou důležité pro odpočinek, jako filtr vzduchu i zadržování živin a vlhkosti</a:t>
            </a:r>
          </a:p>
          <a:p>
            <a:pPr>
              <a:buClr>
                <a:schemeClr val="accent3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Regulace vodních toků – zrychlení nebo zpomalení odtoku vody z krajiny (povodně)</a:t>
            </a:r>
          </a:p>
          <a:p>
            <a:pPr>
              <a:buClr>
                <a:schemeClr val="accent3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Změny hladiny podzemní vody</a:t>
            </a:r>
          </a:p>
          <a:p>
            <a:pPr>
              <a:buClr>
                <a:schemeClr val="accent3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endParaRPr lang="cs-CZ" dirty="0" smtClean="0"/>
          </a:p>
          <a:p>
            <a:pPr>
              <a:buClr>
                <a:schemeClr val="accent3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504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6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softEdge rad="63500"/>
          </a:effectLst>
        </p:spPr>
        <p:txBody>
          <a:bodyPr/>
          <a:lstStyle/>
          <a:p>
            <a:r>
              <a:rPr lang="cs-CZ" dirty="0" smtClean="0"/>
              <a:t>Cestovní ruch a rekreace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chemeClr val="accent6">
                  <a:lumMod val="50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Cestovní ruch i rekreace jsou důležitými součástmi života lidí, jak pro odpočinek a regeneraci, tak také pro poznání</a:t>
            </a:r>
          </a:p>
          <a:p>
            <a:pPr>
              <a:buClr>
                <a:schemeClr val="accent6">
                  <a:lumMod val="50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Jeho neuvážený rozvoj může mít však za příčinu narušení krajiny až její devastaci</a:t>
            </a:r>
          </a:p>
          <a:p>
            <a:pPr>
              <a:buClr>
                <a:schemeClr val="accent6">
                  <a:lumMod val="50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Ohrožení rostlinných a živočišných druhů</a:t>
            </a:r>
          </a:p>
          <a:p>
            <a:pPr>
              <a:buClr>
                <a:schemeClr val="accent6">
                  <a:lumMod val="50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Zábor půdy a likvidace lesa</a:t>
            </a:r>
          </a:p>
          <a:p>
            <a:pPr>
              <a:buClr>
                <a:schemeClr val="accent6">
                  <a:lumMod val="50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Neestetičnost krajina</a:t>
            </a:r>
          </a:p>
          <a:p>
            <a:pPr>
              <a:buClr>
                <a:schemeClr val="accent6">
                  <a:lumMod val="50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Znečištění vody…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44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ile:Halda Skaln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88640"/>
            <a:ext cx="7620000" cy="500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899592" y="5805264"/>
            <a:ext cx="62844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Halda  -   antropogenní tvar reliéfu, Polsko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81200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ile:Lom Jiri 200709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04664"/>
            <a:ext cx="7620000" cy="5067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827584" y="5949280"/>
            <a:ext cx="39170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Lom Jiří – Česká republika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370590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://upload.wikimedia.org/wikipedia/commons/thumb/1/17/Haze_in_Kuala_Lumpur.jpg/800px-Haze_in_Kuala_Lumpu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04664"/>
            <a:ext cx="6899920" cy="5174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827584" y="5707205"/>
            <a:ext cx="48197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Smog v </a:t>
            </a:r>
            <a:r>
              <a:rPr lang="cs-CZ" sz="2800" dirty="0" err="1" smtClean="0"/>
              <a:t>Kuala</a:t>
            </a:r>
            <a:r>
              <a:rPr lang="cs-CZ" sz="2800" dirty="0" smtClean="0"/>
              <a:t> </a:t>
            </a:r>
            <a:r>
              <a:rPr lang="cs-CZ" sz="2800" dirty="0" err="1" smtClean="0"/>
              <a:t>Lumpur</a:t>
            </a:r>
            <a:r>
              <a:rPr lang="cs-CZ" sz="2800" dirty="0" smtClean="0"/>
              <a:t> </a:t>
            </a:r>
            <a:r>
              <a:rPr lang="cs-CZ" sz="2800" smtClean="0"/>
              <a:t>- Malajsie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98993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2400" dirty="0" smtClean="0"/>
              <a:t>Zdroje obrázků: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MACIEJAN. </a:t>
            </a:r>
            <a:r>
              <a:rPr lang="en-US" sz="1800" i="1" dirty="0" err="1"/>
              <a:t>wikimedia.commons</a:t>
            </a:r>
            <a:r>
              <a:rPr lang="en-US" sz="1800" dirty="0"/>
              <a:t> [online]. [cit. 23.9.2014]. </a:t>
            </a:r>
            <a:r>
              <a:rPr lang="en-US" sz="1800" dirty="0" err="1"/>
              <a:t>Dostupný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WWW: http://commons.wikimedia.org/w/index.php?title=User:Maciejan&amp;action=edit&amp;redlink=1 </a:t>
            </a:r>
            <a:endParaRPr lang="cs-CZ" sz="1800" dirty="0" smtClean="0"/>
          </a:p>
          <a:p>
            <a:r>
              <a:rPr lang="cs-CZ" sz="1800" dirty="0" smtClean="0"/>
              <a:t>Petr Štefek: </a:t>
            </a:r>
            <a:r>
              <a:rPr lang="en-US" sz="1800" i="1" dirty="0" err="1"/>
              <a:t>wikimedia.commons</a:t>
            </a:r>
            <a:r>
              <a:rPr lang="en-US" sz="1800" dirty="0"/>
              <a:t> [online]. [cit. 23.9.2014]. </a:t>
            </a:r>
            <a:r>
              <a:rPr lang="en-US" sz="1800" dirty="0" err="1"/>
              <a:t>Dostupný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WWW: http://</a:t>
            </a:r>
            <a:r>
              <a:rPr lang="en-US" sz="1800" dirty="0" smtClean="0"/>
              <a:t>commons.wikimedia.org/</a:t>
            </a:r>
            <a:endParaRPr lang="cs-CZ" sz="1800" dirty="0" smtClean="0"/>
          </a:p>
          <a:p>
            <a:r>
              <a:rPr lang="cs-CZ" sz="1800" dirty="0"/>
              <a:t>SA/2.0. </a:t>
            </a:r>
            <a:r>
              <a:rPr lang="cs-CZ" sz="1800" i="1" dirty="0" err="1"/>
              <a:t>wikimedia.commons</a:t>
            </a:r>
            <a:r>
              <a:rPr lang="cs-CZ" sz="1800" dirty="0"/>
              <a:t> [online]. [cit. 23.9.2014]. Dostupný na WWW: http://creativecommons.org/licenses/by-sa/2.0</a:t>
            </a:r>
            <a:endParaRPr lang="cs-CZ" sz="1800" dirty="0" smtClean="0"/>
          </a:p>
          <a:p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84246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9296906"/>
              </p:ext>
            </p:extLst>
          </p:nvPr>
        </p:nvGraphicFramePr>
        <p:xfrm>
          <a:off x="827584" y="980728"/>
          <a:ext cx="7560840" cy="41044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60840"/>
              </a:tblGrid>
              <a:tr h="48064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700" dirty="0">
                          <a:effectLst/>
                        </a:rPr>
                        <a:t>Vzdělávací oblast, tematický okruh, téma vzdělávacího materiálu:</a:t>
                      </a:r>
                      <a:endParaRPr lang="cs-CZ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86" marR="640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</a:tr>
              <a:tr h="107326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7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700" dirty="0">
                          <a:effectLst/>
                        </a:rPr>
                        <a:t>Zeměpis, Socioekonomická geografie, </a:t>
                      </a:r>
                      <a:r>
                        <a:rPr lang="cs-CZ" sz="1700" dirty="0" smtClean="0">
                          <a:effectLst/>
                        </a:rPr>
                        <a:t>Krajina a ekologie,</a:t>
                      </a:r>
                      <a:r>
                        <a:rPr lang="cs-CZ" sz="1700" baseline="0" dirty="0" smtClean="0">
                          <a:effectLst/>
                        </a:rPr>
                        <a:t> </a:t>
                      </a:r>
                      <a:r>
                        <a:rPr lang="cs-CZ" sz="1700" baseline="0" dirty="0" smtClean="0">
                          <a:effectLst/>
                        </a:rPr>
                        <a:t>Společensko-hospodářské </a:t>
                      </a:r>
                      <a:r>
                        <a:rPr lang="cs-CZ" sz="1700" baseline="0" dirty="0" smtClean="0">
                          <a:effectLst/>
                        </a:rPr>
                        <a:t>vlivy na krajinu a životní prostředí</a:t>
                      </a:r>
                      <a:endParaRPr lang="cs-CZ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86" marR="640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451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700" dirty="0">
                          <a:effectLst/>
                        </a:rPr>
                        <a:t>Metodický list, anotace:</a:t>
                      </a:r>
                      <a:endParaRPr lang="cs-CZ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86" marR="640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</a:tr>
              <a:tr h="21660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700" dirty="0">
                          <a:effectLst/>
                        </a:rPr>
                        <a:t> </a:t>
                      </a:r>
                      <a:r>
                        <a:rPr lang="cs-CZ" sz="1700" dirty="0" smtClean="0">
                          <a:effectLst/>
                        </a:rPr>
                        <a:t>Výuková</a:t>
                      </a:r>
                      <a:r>
                        <a:rPr lang="cs-CZ" sz="1700" baseline="0" dirty="0" smtClean="0">
                          <a:effectLst/>
                        </a:rPr>
                        <a:t> prezentace žáky provádí postupně jednotlivými oblastmi lidské činnosti v souvislosti s jejich vlivem na přeměnu krajiny od historie až do současnosti</a:t>
                      </a:r>
                      <a:r>
                        <a:rPr lang="cs-CZ" sz="1700" dirty="0" smtClean="0">
                          <a:effectLst/>
                        </a:rPr>
                        <a:t>. Doplněna je ilustrativními příklady. </a:t>
                      </a:r>
                      <a:endParaRPr lang="cs-CZ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86" marR="640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2818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75000"/>
              </a:schemeClr>
            </a:solidFill>
          </a:ln>
          <a:effectLst>
            <a:softEdge rad="63500"/>
          </a:effectLst>
        </p:spPr>
        <p:txBody>
          <a:bodyPr>
            <a:normAutofit/>
          </a:bodyPr>
          <a:lstStyle/>
          <a:p>
            <a:r>
              <a:rPr lang="cs-CZ" sz="3200" b="1" dirty="0" smtClean="0"/>
              <a:t>Společensko-hospodářské </a:t>
            </a:r>
            <a:r>
              <a:rPr lang="cs-CZ" sz="3200" b="1" dirty="0" smtClean="0"/>
              <a:t>vlivy na krajinu a životní prostředí</a:t>
            </a:r>
            <a:endParaRPr lang="cs-CZ" sz="32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15616" y="2564904"/>
            <a:ext cx="6656784" cy="3073896"/>
          </a:xfrm>
        </p:spPr>
        <p:txBody>
          <a:bodyPr>
            <a:normAutofit fontScale="85000" lnSpcReduction="10000"/>
          </a:bodyPr>
          <a:lstStyle/>
          <a:p>
            <a:pPr marL="457200" indent="-457200" algn="l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cs-CZ" dirty="0" smtClean="0">
                <a:solidFill>
                  <a:schemeClr val="tx1"/>
                </a:solidFill>
              </a:rPr>
              <a:t>Těžba nerostných surovin</a:t>
            </a:r>
          </a:p>
          <a:p>
            <a:pPr marL="457200" indent="-457200" algn="l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cs-CZ" dirty="0" smtClean="0">
                <a:solidFill>
                  <a:schemeClr val="tx1"/>
                </a:solidFill>
              </a:rPr>
              <a:t>Průmyslová výroba</a:t>
            </a:r>
          </a:p>
          <a:p>
            <a:pPr marL="457200" indent="-457200" algn="l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cs-CZ" dirty="0" smtClean="0">
                <a:solidFill>
                  <a:schemeClr val="tx1"/>
                </a:solidFill>
              </a:rPr>
              <a:t>Doprava</a:t>
            </a:r>
          </a:p>
          <a:p>
            <a:pPr marL="457200" indent="-457200" algn="l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cs-CZ" dirty="0" smtClean="0">
                <a:solidFill>
                  <a:schemeClr val="tx1"/>
                </a:solidFill>
              </a:rPr>
              <a:t>Urbanizace</a:t>
            </a:r>
          </a:p>
          <a:p>
            <a:pPr marL="457200" indent="-457200" algn="l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cs-CZ" dirty="0" smtClean="0">
                <a:solidFill>
                  <a:schemeClr val="tx1"/>
                </a:solidFill>
              </a:rPr>
              <a:t>Zemědělství, lesnictví, vodohospodářství</a:t>
            </a:r>
          </a:p>
          <a:p>
            <a:pPr marL="457200" indent="-457200" algn="l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cs-CZ" dirty="0" smtClean="0">
                <a:solidFill>
                  <a:schemeClr val="tx1"/>
                </a:solidFill>
              </a:rPr>
              <a:t>Rekreace a cestovní ruch</a:t>
            </a:r>
          </a:p>
          <a:p>
            <a:pPr marL="457200" indent="-457200" algn="l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q"/>
            </a:pPr>
            <a:endParaRPr lang="cs-CZ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2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3">
                  <a:lumMod val="75000"/>
                  <a:shade val="30000"/>
                  <a:satMod val="115000"/>
                </a:schemeClr>
              </a:gs>
              <a:gs pos="50000">
                <a:schemeClr val="accent3">
                  <a:lumMod val="75000"/>
                  <a:shade val="67500"/>
                  <a:satMod val="115000"/>
                </a:schemeClr>
              </a:gs>
              <a:gs pos="100000">
                <a:schemeClr val="accent3">
                  <a:lumMod val="75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solidFill>
              <a:schemeClr val="accent5">
                <a:lumMod val="75000"/>
              </a:schemeClr>
            </a:solidFill>
          </a:ln>
          <a:effectLst>
            <a:softEdge rad="63500"/>
          </a:effectLst>
        </p:spPr>
        <p:txBody>
          <a:bodyPr>
            <a:normAutofit fontScale="90000"/>
          </a:bodyPr>
          <a:lstStyle/>
          <a:p>
            <a:r>
              <a:rPr lang="cs-CZ" dirty="0" smtClean="0"/>
              <a:t>Zemědělství ovlivňuje krajinu nejdéle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Clr>
                <a:schemeClr val="accent3">
                  <a:lumMod val="50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sz="2800" dirty="0" smtClean="0"/>
              <a:t>Přeměna stepí v pole, plantáže (káva, kakao</a:t>
            </a:r>
          </a:p>
          <a:p>
            <a:pPr>
              <a:buClr>
                <a:schemeClr val="accent3">
                  <a:lumMod val="50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sz="2800" dirty="0" smtClean="0"/>
              <a:t>Kácení a žďáření lesů</a:t>
            </a:r>
          </a:p>
          <a:p>
            <a:pPr>
              <a:buClr>
                <a:schemeClr val="accent3">
                  <a:lumMod val="50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sz="2800" dirty="0" smtClean="0"/>
              <a:t>Dovoz (invazních) druhů rostlin a živočichů</a:t>
            </a:r>
          </a:p>
          <a:p>
            <a:pPr>
              <a:buClr>
                <a:schemeClr val="accent3">
                  <a:lumMod val="50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sz="2800" dirty="0" smtClean="0"/>
              <a:t>Mechanizací se utlačuje půda</a:t>
            </a:r>
          </a:p>
          <a:p>
            <a:pPr>
              <a:buClr>
                <a:schemeClr val="accent3">
                  <a:lumMod val="50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sz="2800" dirty="0" smtClean="0"/>
              <a:t>Přeměna mezí ve velká pole – eroze, vymizení zvěře</a:t>
            </a:r>
          </a:p>
          <a:p>
            <a:pPr>
              <a:buClr>
                <a:schemeClr val="accent3">
                  <a:lumMod val="50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sz="2800" dirty="0" smtClean="0"/>
              <a:t>Velkochovy – únik metanu</a:t>
            </a:r>
          </a:p>
          <a:p>
            <a:pPr>
              <a:buClr>
                <a:schemeClr val="accent3">
                  <a:lumMod val="50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sz="2800" dirty="0" smtClean="0"/>
              <a:t>Nadměrné čerpání vody</a:t>
            </a:r>
          </a:p>
          <a:p>
            <a:pPr>
              <a:buClr>
                <a:schemeClr val="accent3">
                  <a:lumMod val="50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sz="2800" dirty="0" smtClean="0"/>
              <a:t>Přehnojování</a:t>
            </a:r>
          </a:p>
          <a:p>
            <a:pPr>
              <a:buClr>
                <a:schemeClr val="accent3">
                  <a:lumMod val="50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sz="2800" dirty="0" smtClean="0"/>
              <a:t>Pesticidy k ochraně plodin a proti škůdcům</a:t>
            </a:r>
          </a:p>
          <a:p>
            <a:pPr>
              <a:buClr>
                <a:schemeClr val="accent3">
                  <a:lumMod val="50000"/>
                </a:schemeClr>
              </a:buClr>
              <a:buSzPct val="75000"/>
              <a:buFont typeface="Wingdings" panose="05000000000000000000" pitchFamily="2" charset="2"/>
              <a:buChar char="q"/>
            </a:pPr>
            <a:endParaRPr lang="cs-CZ" sz="2800" dirty="0" smtClean="0"/>
          </a:p>
          <a:p>
            <a:pPr>
              <a:buClr>
                <a:schemeClr val="accent3">
                  <a:lumMod val="50000"/>
                </a:schemeClr>
              </a:buClr>
              <a:buSzPct val="75000"/>
              <a:buFont typeface="Wingdings" panose="05000000000000000000" pitchFamily="2" charset="2"/>
              <a:buChar char="q"/>
            </a:pPr>
            <a:endParaRPr lang="cs-CZ" sz="2800" dirty="0" smtClean="0"/>
          </a:p>
          <a:p>
            <a:pPr>
              <a:buClr>
                <a:schemeClr val="accent3">
                  <a:lumMod val="50000"/>
                </a:schemeClr>
              </a:buClr>
              <a:buSzPct val="75000"/>
              <a:buFont typeface="Wingdings" panose="05000000000000000000" pitchFamily="2" charset="2"/>
              <a:buChar char="q"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40881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softEdge rad="63500"/>
          </a:effectLst>
        </p:spPr>
        <p:txBody>
          <a:bodyPr>
            <a:normAutofit fontScale="90000"/>
          </a:bodyPr>
          <a:lstStyle/>
          <a:p>
            <a:r>
              <a:rPr lang="cs-CZ" dirty="0" smtClean="0"/>
              <a:t>Nejpodstatnější vlivy na život na Zemi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629000"/>
          </a:xfrm>
        </p:spPr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sz="2800" dirty="0" smtClean="0"/>
              <a:t>Čerpání přírodních zdrojů</a:t>
            </a:r>
          </a:p>
          <a:p>
            <a:pPr>
              <a:buClr>
                <a:schemeClr val="accent2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sz="2800" dirty="0" smtClean="0"/>
              <a:t>Přesun surovin, hmot a zboží</a:t>
            </a:r>
          </a:p>
          <a:p>
            <a:pPr>
              <a:buClr>
                <a:schemeClr val="accent2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sz="2800" dirty="0" smtClean="0"/>
              <a:t>Rostoucí spotřeba energie</a:t>
            </a:r>
          </a:p>
          <a:p>
            <a:pPr>
              <a:buClr>
                <a:schemeClr val="accent2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sz="2800" dirty="0" smtClean="0"/>
              <a:t>Průmyslová výroba</a:t>
            </a:r>
          </a:p>
          <a:p>
            <a:pPr>
              <a:buClr>
                <a:schemeClr val="accent2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sz="2800" dirty="0" smtClean="0"/>
              <a:t>Kumulace odpadů a odpadních látek</a:t>
            </a:r>
          </a:p>
          <a:p>
            <a:pPr>
              <a:buClr>
                <a:schemeClr val="accent2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sz="2800" dirty="0" smtClean="0"/>
              <a:t>Škodliviny v ovzduší</a:t>
            </a:r>
          </a:p>
          <a:p>
            <a:pPr>
              <a:buClr>
                <a:schemeClr val="accent2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endParaRPr lang="cs-CZ" sz="2800" dirty="0" smtClean="0"/>
          </a:p>
          <a:p>
            <a:pPr>
              <a:buClr>
                <a:schemeClr val="accent2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endParaRPr lang="cs-CZ" sz="2800" dirty="0" smtClean="0"/>
          </a:p>
          <a:p>
            <a:pPr>
              <a:buClr>
                <a:schemeClr val="accent2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627338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bg2">
                  <a:lumMod val="90000"/>
                  <a:shade val="30000"/>
                  <a:satMod val="115000"/>
                </a:schemeClr>
              </a:gs>
              <a:gs pos="50000">
                <a:schemeClr val="bg2">
                  <a:lumMod val="90000"/>
                  <a:shade val="67500"/>
                  <a:satMod val="115000"/>
                </a:schemeClr>
              </a:gs>
              <a:gs pos="100000">
                <a:schemeClr val="bg2">
                  <a:lumMod val="90000"/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softEdge rad="63500"/>
          </a:effectLst>
        </p:spPr>
        <p:txBody>
          <a:bodyPr/>
          <a:lstStyle/>
          <a:p>
            <a:r>
              <a:rPr lang="cs-CZ" dirty="0" smtClean="0"/>
              <a:t>Těžba nerostných surovin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Clr>
                <a:schemeClr val="bg2">
                  <a:lumMod val="2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Narušuje vzhled krajiny – povrchová více než důlní - </a:t>
            </a:r>
          </a:p>
          <a:p>
            <a:pPr>
              <a:buClr>
                <a:schemeClr val="bg2">
                  <a:lumMod val="2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Chemický způsob těžby – poškození podzemních                         i povrchových vod</a:t>
            </a:r>
          </a:p>
          <a:p>
            <a:pPr>
              <a:buClr>
                <a:schemeClr val="bg2">
                  <a:lumMod val="2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Zábor krajiny – likvidace domů, lesů…</a:t>
            </a:r>
          </a:p>
          <a:p>
            <a:pPr>
              <a:buClr>
                <a:schemeClr val="bg2">
                  <a:lumMod val="2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Ničení orné půdy</a:t>
            </a:r>
          </a:p>
          <a:p>
            <a:pPr>
              <a:buClr>
                <a:schemeClr val="bg2">
                  <a:lumMod val="2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Přerušení biokoridorů, hnízdišť…</a:t>
            </a:r>
          </a:p>
          <a:p>
            <a:pPr marL="0" indent="0">
              <a:buClr>
                <a:schemeClr val="bg2">
                  <a:lumMod val="25000"/>
                </a:schemeClr>
              </a:buClr>
              <a:buSzPct val="75000"/>
              <a:buNone/>
            </a:pPr>
            <a:endParaRPr lang="cs-CZ" dirty="0" smtClean="0"/>
          </a:p>
          <a:p>
            <a:pPr>
              <a:buClr>
                <a:schemeClr val="bg2">
                  <a:lumMod val="2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Vytěžená místa je nutno REKULTIVOVAT: zasypat, osadit zelení nebo napustit vodou…</a:t>
            </a:r>
          </a:p>
          <a:p>
            <a:pPr>
              <a:buClr>
                <a:schemeClr val="bg2">
                  <a:lumMod val="25000"/>
                </a:schemeClr>
              </a:buClr>
              <a:buSzPct val="75000"/>
              <a:buFont typeface="Wingdings" panose="05000000000000000000" pitchFamily="2" charset="2"/>
              <a:buChar char="q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8393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4896544"/>
          </a:xfrm>
          <a:solidFill>
            <a:schemeClr val="bg1">
              <a:lumMod val="9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sz="2800" dirty="0" smtClean="0"/>
              <a:t>Uhlí (a rudy):</a:t>
            </a:r>
          </a:p>
          <a:p>
            <a:pPr>
              <a:buClr>
                <a:schemeClr val="accent5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sz="2800" dirty="0" smtClean="0"/>
              <a:t>Na 1 tunu vytěženého 0,4 – 0,7 t odpadu</a:t>
            </a:r>
          </a:p>
          <a:p>
            <a:pPr>
              <a:buClr>
                <a:schemeClr val="accent5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sz="2800" dirty="0" smtClean="0"/>
              <a:t>Poklesy poddolovaných území při hlubinné těžbě</a:t>
            </a:r>
          </a:p>
          <a:p>
            <a:pPr>
              <a:buClr>
                <a:schemeClr val="accent5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sz="2800" dirty="0" smtClean="0"/>
              <a:t>Vznik hald  - antropogenní reliéfy</a:t>
            </a:r>
          </a:p>
          <a:p>
            <a:endParaRPr lang="cs-CZ" sz="2800" dirty="0" smtClean="0"/>
          </a:p>
          <a:p>
            <a:pPr marL="0" indent="0">
              <a:buNone/>
            </a:pPr>
            <a:r>
              <a:rPr lang="cs-CZ" sz="2800" dirty="0" smtClean="0"/>
              <a:t>Ropa a zemní plyn:</a:t>
            </a:r>
          </a:p>
          <a:p>
            <a:pPr>
              <a:buClr>
                <a:schemeClr val="accent5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sz="2800" dirty="0" smtClean="0"/>
              <a:t>Těžní věže v krajině</a:t>
            </a:r>
          </a:p>
          <a:p>
            <a:pPr>
              <a:buClr>
                <a:schemeClr val="accent5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sz="2800" dirty="0" smtClean="0"/>
              <a:t>Ropné havárie – únik ropy, oleje – až 10 mil. tun ročně</a:t>
            </a:r>
          </a:p>
          <a:p>
            <a:pPr>
              <a:buClr>
                <a:schemeClr val="accent5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sz="2800" dirty="0" smtClean="0"/>
              <a:t>Války a terorismus</a:t>
            </a:r>
          </a:p>
          <a:p>
            <a:pPr>
              <a:buClr>
                <a:schemeClr val="accent5">
                  <a:lumMod val="7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sz="2800" dirty="0" smtClean="0"/>
              <a:t>Likvidace zemního plynu hořením</a:t>
            </a:r>
          </a:p>
          <a:p>
            <a:pPr marL="0" indent="0">
              <a:buNone/>
            </a:pPr>
            <a:endParaRPr lang="cs-CZ" sz="2800" dirty="0" smtClean="0"/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016060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5">
                <a:lumMod val="75000"/>
              </a:schemeClr>
            </a:solidFill>
          </a:ln>
          <a:effectLst>
            <a:softEdge rad="63500"/>
          </a:effectLst>
        </p:spPr>
        <p:txBody>
          <a:bodyPr/>
          <a:lstStyle/>
          <a:p>
            <a:r>
              <a:rPr lang="cs-CZ" dirty="0" smtClean="0"/>
              <a:t>Průmyslová výroba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bg2">
                  <a:lumMod val="50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Antropogenní tvary – změna reliéfu</a:t>
            </a:r>
          </a:p>
          <a:p>
            <a:pPr>
              <a:buClr>
                <a:schemeClr val="bg2">
                  <a:lumMod val="50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Skládky odpadního materiálu</a:t>
            </a:r>
          </a:p>
          <a:p>
            <a:pPr>
              <a:buClr>
                <a:schemeClr val="bg2">
                  <a:lumMod val="50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Výstavba komunikací, skladů</a:t>
            </a:r>
          </a:p>
          <a:p>
            <a:pPr>
              <a:buClr>
                <a:schemeClr val="bg2">
                  <a:lumMod val="50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Plýtvání surovinami bez recyklace</a:t>
            </a:r>
          </a:p>
          <a:p>
            <a:pPr>
              <a:buClr>
                <a:schemeClr val="bg2">
                  <a:lumMod val="50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Znečištění ovzduší plynnými i pevnými látkami – oxid uhličitý, oxidy síry a dusíku – kyselé deště a skleníkový efekt</a:t>
            </a:r>
          </a:p>
          <a:p>
            <a:pPr>
              <a:buClr>
                <a:schemeClr val="bg2">
                  <a:lumMod val="50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Smog</a:t>
            </a:r>
          </a:p>
          <a:p>
            <a:pPr>
              <a:buClr>
                <a:schemeClr val="bg2">
                  <a:lumMod val="50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Znečištění vody a také velká spotřeba</a:t>
            </a:r>
          </a:p>
          <a:p>
            <a:pPr>
              <a:buClr>
                <a:schemeClr val="bg2">
                  <a:lumMod val="50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Znečištění půdy a vliv exhalací na porost</a:t>
            </a:r>
          </a:p>
          <a:p>
            <a:pPr>
              <a:buClr>
                <a:schemeClr val="bg2">
                  <a:lumMod val="50000"/>
                </a:schemeClr>
              </a:buClr>
              <a:buSzPct val="75000"/>
              <a:buFont typeface="Wingdings" panose="05000000000000000000" pitchFamily="2" charset="2"/>
              <a:buChar char="q"/>
            </a:pPr>
            <a:endParaRPr lang="cs-CZ" dirty="0" smtClean="0"/>
          </a:p>
          <a:p>
            <a:pPr>
              <a:buClr>
                <a:schemeClr val="bg2">
                  <a:lumMod val="50000"/>
                </a:schemeClr>
              </a:buClr>
              <a:buSzPct val="75000"/>
              <a:buFont typeface="Wingdings" panose="05000000000000000000" pitchFamily="2" charset="2"/>
              <a:buChar char="q"/>
            </a:pPr>
            <a:endParaRPr lang="cs-CZ" dirty="0" smtClean="0"/>
          </a:p>
          <a:p>
            <a:pPr>
              <a:buClr>
                <a:schemeClr val="bg2">
                  <a:lumMod val="50000"/>
                </a:schemeClr>
              </a:buClr>
              <a:buSzPct val="75000"/>
              <a:buFont typeface="Wingdings" panose="05000000000000000000" pitchFamily="2" charset="2"/>
              <a:buChar char="q"/>
            </a:pPr>
            <a:endParaRPr lang="cs-CZ" dirty="0" smtClean="0"/>
          </a:p>
          <a:p>
            <a:pPr>
              <a:buClr>
                <a:schemeClr val="bg2">
                  <a:lumMod val="50000"/>
                </a:schemeClr>
              </a:buClr>
              <a:buSzPct val="75000"/>
              <a:buFont typeface="Wingdings" panose="05000000000000000000" pitchFamily="2" charset="2"/>
              <a:buChar char="q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0913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bg2">
                  <a:lumMod val="75000"/>
                  <a:shade val="30000"/>
                  <a:satMod val="115000"/>
                </a:schemeClr>
              </a:gs>
              <a:gs pos="50000">
                <a:schemeClr val="bg2">
                  <a:lumMod val="75000"/>
                  <a:shade val="67500"/>
                  <a:satMod val="115000"/>
                </a:schemeClr>
              </a:gs>
              <a:gs pos="100000">
                <a:schemeClr val="bg2">
                  <a:lumMod val="7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  <a:effectLst>
            <a:softEdge rad="63500"/>
          </a:effectLst>
        </p:spPr>
        <p:txBody>
          <a:bodyPr>
            <a:normAutofit/>
          </a:bodyPr>
          <a:lstStyle/>
          <a:p>
            <a:r>
              <a:rPr lang="cs-CZ" dirty="0" smtClean="0"/>
              <a:t>Doprava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89040"/>
          </a:xfrm>
        </p:spPr>
        <p:txBody>
          <a:bodyPr/>
          <a:lstStyle/>
          <a:p>
            <a:pPr>
              <a:buClr>
                <a:schemeClr val="bg2">
                  <a:lumMod val="2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Exhalace, hluk, otřesy, vibrace,</a:t>
            </a:r>
          </a:p>
          <a:p>
            <a:pPr>
              <a:buClr>
                <a:schemeClr val="bg2">
                  <a:lumMod val="2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Zábor půdy a lesa pro nové komunikace</a:t>
            </a:r>
          </a:p>
          <a:p>
            <a:pPr>
              <a:buClr>
                <a:schemeClr val="bg2">
                  <a:lumMod val="2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Přerušení volné migrace zvířat</a:t>
            </a:r>
          </a:p>
          <a:p>
            <a:pPr>
              <a:buClr>
                <a:schemeClr val="bg2">
                  <a:lumMod val="2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Narušení reliéfu a vzhledu krajiny</a:t>
            </a:r>
          </a:p>
          <a:p>
            <a:pPr>
              <a:buClr>
                <a:schemeClr val="bg2">
                  <a:lumMod val="2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Výstavba velkých vodních děl pro vodní d.</a:t>
            </a:r>
          </a:p>
          <a:p>
            <a:pPr>
              <a:buClr>
                <a:schemeClr val="bg2">
                  <a:lumMod val="25000"/>
                </a:schemeClr>
              </a:buClr>
              <a:buSzPct val="75000"/>
              <a:buFont typeface="Wingdings" panose="05000000000000000000" pitchFamily="2" charset="2"/>
              <a:buChar char="q"/>
            </a:pPr>
            <a:r>
              <a:rPr lang="cs-CZ" dirty="0" smtClean="0"/>
              <a:t>Úniky benzínu a oleje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173040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542</Words>
  <Application>Microsoft Office PowerPoint</Application>
  <PresentationFormat>Předvádění na obrazovce (4:3)</PresentationFormat>
  <Paragraphs>105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Motiv systému Office</vt:lpstr>
      <vt:lpstr>Prezentace aplikace PowerPoint</vt:lpstr>
      <vt:lpstr>Prezentace aplikace PowerPoint</vt:lpstr>
      <vt:lpstr>Společensko-hospodářské vlivy na krajinu a životní prostředí</vt:lpstr>
      <vt:lpstr>Zemědělství ovlivňuje krajinu nejdéle</vt:lpstr>
      <vt:lpstr>Nejpodstatnější vlivy na život na Zemi</vt:lpstr>
      <vt:lpstr>Těžba nerostných surovin</vt:lpstr>
      <vt:lpstr>Prezentace aplikace PowerPoint</vt:lpstr>
      <vt:lpstr>Průmyslová výroba</vt:lpstr>
      <vt:lpstr>Doprava</vt:lpstr>
      <vt:lpstr>Urbanizace – rozrůstání se měst</vt:lpstr>
      <vt:lpstr>Lesnictví a vodní hospodářství</vt:lpstr>
      <vt:lpstr>Cestovní ruch a rekreace</vt:lpstr>
      <vt:lpstr>Prezentace aplikace PowerPoint</vt:lpstr>
      <vt:lpstr>Prezentace aplikace PowerPoint</vt:lpstr>
      <vt:lpstr>Prezentace aplikace PowerPoint</vt:lpstr>
      <vt:lpstr>Zdroje obrázků: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Společenskohospodářské vlivy na krajinu a životní prostředí</dc:title>
  <dc:creator>Jolly</dc:creator>
  <cp:lastModifiedBy>User</cp:lastModifiedBy>
  <cp:revision>13</cp:revision>
  <dcterms:created xsi:type="dcterms:W3CDTF">2014-09-23T16:10:44Z</dcterms:created>
  <dcterms:modified xsi:type="dcterms:W3CDTF">2014-10-30T14:56:11Z</dcterms:modified>
</cp:coreProperties>
</file>